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65" r:id="rId2"/>
    <p:sldMasterId id="2147483675" r:id="rId3"/>
    <p:sldMasterId id="2147483671" r:id="rId4"/>
    <p:sldMasterId id="2147483648" r:id="rId5"/>
  </p:sldMasterIdLst>
  <p:notesMasterIdLst>
    <p:notesMasterId r:id="rId50"/>
  </p:notesMasterIdLst>
  <p:sldIdLst>
    <p:sldId id="256" r:id="rId6"/>
    <p:sldId id="364" r:id="rId7"/>
    <p:sldId id="276" r:id="rId8"/>
    <p:sldId id="397" r:id="rId9"/>
    <p:sldId id="290" r:id="rId10"/>
    <p:sldId id="283" r:id="rId11"/>
    <p:sldId id="291" r:id="rId12"/>
    <p:sldId id="289" r:id="rId13"/>
    <p:sldId id="273" r:id="rId14"/>
    <p:sldId id="288" r:id="rId15"/>
    <p:sldId id="259" r:id="rId16"/>
    <p:sldId id="398" r:id="rId17"/>
    <p:sldId id="410" r:id="rId18"/>
    <p:sldId id="354" r:id="rId19"/>
    <p:sldId id="355" r:id="rId20"/>
    <p:sldId id="401" r:id="rId21"/>
    <p:sldId id="402" r:id="rId22"/>
    <p:sldId id="403" r:id="rId23"/>
    <p:sldId id="404" r:id="rId24"/>
    <p:sldId id="406" r:id="rId25"/>
    <p:sldId id="407" r:id="rId26"/>
    <p:sldId id="399" r:id="rId27"/>
    <p:sldId id="376" r:id="rId28"/>
    <p:sldId id="377" r:id="rId29"/>
    <p:sldId id="378" r:id="rId30"/>
    <p:sldId id="379" r:id="rId31"/>
    <p:sldId id="408" r:id="rId32"/>
    <p:sldId id="409" r:id="rId33"/>
    <p:sldId id="400" r:id="rId34"/>
    <p:sldId id="384" r:id="rId35"/>
    <p:sldId id="385" r:id="rId36"/>
    <p:sldId id="386" r:id="rId37"/>
    <p:sldId id="388" r:id="rId38"/>
    <p:sldId id="387" r:id="rId39"/>
    <p:sldId id="389" r:id="rId40"/>
    <p:sldId id="390" r:id="rId41"/>
    <p:sldId id="391" r:id="rId42"/>
    <p:sldId id="392" r:id="rId43"/>
    <p:sldId id="393" r:id="rId44"/>
    <p:sldId id="396" r:id="rId45"/>
    <p:sldId id="380" r:id="rId46"/>
    <p:sldId id="381" r:id="rId47"/>
    <p:sldId id="268" r:id="rId48"/>
    <p:sldId id="343" r:id="rId49"/>
  </p:sldIdLst>
  <p:sldSz cx="18288000" cy="10287000"/>
  <p:notesSz cx="6858000" cy="9144000"/>
  <p:embeddedFontLst>
    <p:embeddedFont>
      <p:font typeface="Helvetica Neue" panose="02010600030101010101" charset="-122"/>
      <p:regular r:id="rId51"/>
      <p:bold r:id="rId52"/>
      <p:italic r:id="rId53"/>
      <p:boldItalic r:id="rId54"/>
    </p:embeddedFont>
    <p:embeddedFont>
      <p:font typeface="Lato" panose="02010600030101010101" charset="-122"/>
      <p:regular r:id="rId55"/>
      <p:bold r:id="rId56"/>
      <p:italic r:id="rId57"/>
      <p:boldItalic r:id="rId58"/>
    </p:embeddedFont>
    <p:embeddedFont>
      <p:font typeface="League Spartan" panose="02010600030101010101" charset="-122"/>
      <p:regular r:id="rId59"/>
    </p:embeddedFon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Helvetica" panose="020B0604020202020204" pitchFamily="34" charset="0"/>
      <p:regular r:id="rId66"/>
      <p:bold r:id="rId67"/>
      <p:italic r:id="rId68"/>
      <p:boldItalic r:id="rId69"/>
    </p:embeddedFont>
    <p:embeddedFont>
      <p:font typeface="Muli Bold Bold" panose="02010600030101010101" charset="0"/>
      <p:regular r:id="rId70"/>
      <p:bold r:id="rId71"/>
    </p:embeddedFont>
    <p:embeddedFont>
      <p:font typeface="Muli Regular" panose="02010600030101010101" charset="0"/>
      <p:regular r:id="rId72"/>
    </p:embeddedFont>
    <p:embeddedFont>
      <p:font typeface="Muli Regular Bold" panose="02010600030101010101" charset="0"/>
      <p:regular r:id="rId73"/>
      <p:bold r:id="rId74"/>
    </p:embeddedFont>
    <p:embeddedFont>
      <p:font typeface="Roboto" panose="02010600030101010101" charset="0"/>
      <p:regular r:id="rId75"/>
      <p:bold r:id="rId76"/>
      <p:italic r:id="rId77"/>
      <p:boldItalic r:id="rId78"/>
    </p:embeddedFont>
    <p:embeddedFont>
      <p:font typeface="Tahoma" panose="020B0604030504040204" pitchFamily="34" charset="0"/>
      <p:regular r:id="rId79"/>
      <p:bold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ng Zhang" initials="YZ" lastIdx="1" clrIdx="0">
    <p:extLst>
      <p:ext uri="{19B8F6BF-5375-455C-9EA6-DF929625EA0E}">
        <p15:presenceInfo xmlns:p15="http://schemas.microsoft.com/office/powerpoint/2012/main" userId="Ying Zh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D59"/>
    <a:srgbClr val="FFE5C0"/>
    <a:srgbClr val="FFFF4C"/>
    <a:srgbClr val="4447FF"/>
    <a:srgbClr val="FF474C"/>
    <a:srgbClr val="99B951"/>
    <a:srgbClr val="E75847"/>
    <a:srgbClr val="EE826C"/>
    <a:srgbClr val="0050F5"/>
    <a:srgbClr val="FE4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1176" autoAdjust="0"/>
  </p:normalViewPr>
  <p:slideViewPr>
    <p:cSldViewPr>
      <p:cViewPr varScale="1">
        <p:scale>
          <a:sx n="47" d="100"/>
          <a:sy n="47" d="100"/>
        </p:scale>
        <p:origin x="1066"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font" Target="fonts/font18.fntdata"/><Relationship Id="rId76" Type="http://schemas.openxmlformats.org/officeDocument/2006/relationships/font" Target="fonts/font26.fntdata"/><Relationship Id="rId8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Master" Target="slideMasters/slideMaster5.xml"/><Relationship Id="rId61" Type="http://schemas.openxmlformats.org/officeDocument/2006/relationships/font" Target="fonts/font11.fntdata"/><Relationship Id="rId82" Type="http://schemas.openxmlformats.org/officeDocument/2006/relationships/presProps" Target="presProps.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3.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36D5AF-A142-4FE1-BA70-54F116128DC4}" type="doc">
      <dgm:prSet loTypeId="urn:microsoft.com/office/officeart/2005/8/layout/pyramid3" loCatId="pyramid" qsTypeId="urn:microsoft.com/office/officeart/2005/8/quickstyle/simple1" qsCatId="simple" csTypeId="urn:microsoft.com/office/officeart/2005/8/colors/accent1_2" csCatId="accent1" phldr="1"/>
      <dgm:spPr/>
    </dgm:pt>
    <dgm:pt modelId="{BA658FC5-63B5-4642-9943-580D20A911A7}">
      <dgm:prSet phldrT="[文字]" custT="1"/>
      <dgm:spPr>
        <a:solidFill>
          <a:srgbClr val="EA3522"/>
        </a:solidFill>
      </dgm:spPr>
      <dgm:t>
        <a:bodyPr/>
        <a:lstStyle/>
        <a:p>
          <a:r>
            <a:rPr lang="en-US" altLang="zh-TW" sz="4000" dirty="0"/>
            <a:t>01</a:t>
          </a:r>
          <a:endParaRPr lang="zh-TW" altLang="en-US" sz="4000" dirty="0"/>
        </a:p>
      </dgm:t>
    </dgm:pt>
    <dgm:pt modelId="{9210C5C8-134C-4A93-9069-05BDC25D2D9C}" type="parTrans" cxnId="{84173047-A2AD-4998-8633-1C1BD4170B11}">
      <dgm:prSet/>
      <dgm:spPr/>
      <dgm:t>
        <a:bodyPr/>
        <a:lstStyle/>
        <a:p>
          <a:endParaRPr lang="zh-TW" altLang="en-US"/>
        </a:p>
      </dgm:t>
    </dgm:pt>
    <dgm:pt modelId="{EB599256-D42C-4156-9358-7AF9290758CB}" type="sibTrans" cxnId="{84173047-A2AD-4998-8633-1C1BD4170B11}">
      <dgm:prSet/>
      <dgm:spPr/>
      <dgm:t>
        <a:bodyPr/>
        <a:lstStyle/>
        <a:p>
          <a:endParaRPr lang="zh-TW" altLang="en-US"/>
        </a:p>
      </dgm:t>
    </dgm:pt>
    <dgm:pt modelId="{A74F6DF9-91C2-41D0-B115-9275D6BC9E0E}">
      <dgm:prSet phldrT="[文字]" custT="1"/>
      <dgm:spPr>
        <a:solidFill>
          <a:srgbClr val="FF6600"/>
        </a:solidFill>
      </dgm:spPr>
      <dgm:t>
        <a:bodyPr/>
        <a:lstStyle/>
        <a:p>
          <a:r>
            <a:rPr lang="en-US" altLang="zh-TW" sz="4000" dirty="0"/>
            <a:t>02</a:t>
          </a:r>
          <a:endParaRPr lang="zh-TW" altLang="en-US" sz="4000" dirty="0"/>
        </a:p>
      </dgm:t>
    </dgm:pt>
    <dgm:pt modelId="{F1B60D42-AF13-445B-8955-03E599C44B98}" type="parTrans" cxnId="{2A19A33B-1CC4-47BB-9DCE-E54CEBD4767E}">
      <dgm:prSet/>
      <dgm:spPr/>
      <dgm:t>
        <a:bodyPr/>
        <a:lstStyle/>
        <a:p>
          <a:endParaRPr lang="zh-TW" altLang="en-US"/>
        </a:p>
      </dgm:t>
    </dgm:pt>
    <dgm:pt modelId="{C9438D7B-1080-444F-8AF4-3552A67FD1EC}" type="sibTrans" cxnId="{2A19A33B-1CC4-47BB-9DCE-E54CEBD4767E}">
      <dgm:prSet/>
      <dgm:spPr/>
      <dgm:t>
        <a:bodyPr/>
        <a:lstStyle/>
        <a:p>
          <a:endParaRPr lang="zh-TW" altLang="en-US"/>
        </a:p>
      </dgm:t>
    </dgm:pt>
    <dgm:pt modelId="{BF495D51-472D-433F-B8B1-3E22ACB985B9}">
      <dgm:prSet phldrT="[文字]" custT="1"/>
      <dgm:spPr>
        <a:solidFill>
          <a:srgbClr val="FFCC00"/>
        </a:solidFill>
      </dgm:spPr>
      <dgm:t>
        <a:bodyPr/>
        <a:lstStyle/>
        <a:p>
          <a:r>
            <a:rPr lang="en-US" altLang="zh-TW" sz="4000" dirty="0"/>
            <a:t>03</a:t>
          </a:r>
          <a:endParaRPr lang="zh-TW" altLang="en-US" sz="4000" dirty="0"/>
        </a:p>
      </dgm:t>
    </dgm:pt>
    <dgm:pt modelId="{E184614E-3695-41CD-97C7-52050ECC6188}" type="parTrans" cxnId="{BE48959C-5AB2-4A09-86EF-45F39F1CA97B}">
      <dgm:prSet/>
      <dgm:spPr/>
      <dgm:t>
        <a:bodyPr/>
        <a:lstStyle/>
        <a:p>
          <a:endParaRPr lang="zh-TW" altLang="en-US"/>
        </a:p>
      </dgm:t>
    </dgm:pt>
    <dgm:pt modelId="{DE31732E-E4ED-455A-8A8E-6B5C5A5450A0}" type="sibTrans" cxnId="{BE48959C-5AB2-4A09-86EF-45F39F1CA97B}">
      <dgm:prSet/>
      <dgm:spPr/>
      <dgm:t>
        <a:bodyPr/>
        <a:lstStyle/>
        <a:p>
          <a:endParaRPr lang="zh-TW" altLang="en-US"/>
        </a:p>
      </dgm:t>
    </dgm:pt>
    <dgm:pt modelId="{361AB35F-219E-4106-AB5A-5FC0E707A9C3}">
      <dgm:prSet phldrT="[文字]" custT="1"/>
      <dgm:spPr>
        <a:solidFill>
          <a:srgbClr val="F3F319"/>
        </a:solidFill>
      </dgm:spPr>
      <dgm:t>
        <a:bodyPr/>
        <a:lstStyle/>
        <a:p>
          <a:r>
            <a:rPr lang="en-US" altLang="zh-TW" sz="3600" dirty="0"/>
            <a:t>04</a:t>
          </a:r>
          <a:endParaRPr lang="zh-TW" altLang="en-US" sz="3600" dirty="0"/>
        </a:p>
      </dgm:t>
    </dgm:pt>
    <dgm:pt modelId="{8CE85F69-64E2-4575-A64F-331F62371139}" type="parTrans" cxnId="{2E495F6D-9A37-46B4-BB0B-8B14D1E5B3B2}">
      <dgm:prSet/>
      <dgm:spPr/>
      <dgm:t>
        <a:bodyPr/>
        <a:lstStyle/>
        <a:p>
          <a:endParaRPr lang="zh-TW" altLang="en-US"/>
        </a:p>
      </dgm:t>
    </dgm:pt>
    <dgm:pt modelId="{4F6E678F-0A99-420E-BF43-C8FE71E82729}" type="sibTrans" cxnId="{2E495F6D-9A37-46B4-BB0B-8B14D1E5B3B2}">
      <dgm:prSet/>
      <dgm:spPr/>
      <dgm:t>
        <a:bodyPr/>
        <a:lstStyle/>
        <a:p>
          <a:endParaRPr lang="zh-TW" altLang="en-US"/>
        </a:p>
      </dgm:t>
    </dgm:pt>
    <dgm:pt modelId="{61E7683A-0C8A-4ED1-9AFE-90D26CF3F393}" type="pres">
      <dgm:prSet presAssocID="{7D36D5AF-A142-4FE1-BA70-54F116128DC4}" presName="Name0" presStyleCnt="0">
        <dgm:presLayoutVars>
          <dgm:dir/>
          <dgm:animLvl val="lvl"/>
          <dgm:resizeHandles val="exact"/>
        </dgm:presLayoutVars>
      </dgm:prSet>
      <dgm:spPr/>
    </dgm:pt>
    <dgm:pt modelId="{91D2DE2F-B3B8-4DBA-A3BF-8433B523FBFC}" type="pres">
      <dgm:prSet presAssocID="{BA658FC5-63B5-4642-9943-580D20A911A7}" presName="Name8" presStyleCnt="0"/>
      <dgm:spPr/>
    </dgm:pt>
    <dgm:pt modelId="{0B748970-9BE5-4055-A73D-0DECA7F26E9D}" type="pres">
      <dgm:prSet presAssocID="{BA658FC5-63B5-4642-9943-580D20A911A7}" presName="level" presStyleLbl="node1" presStyleIdx="0" presStyleCnt="4" custLinFactNeighborX="-578" custLinFactNeighborY="2386">
        <dgm:presLayoutVars>
          <dgm:chMax val="1"/>
          <dgm:bulletEnabled val="1"/>
        </dgm:presLayoutVars>
      </dgm:prSet>
      <dgm:spPr/>
    </dgm:pt>
    <dgm:pt modelId="{BE7AAB6B-C217-4CAA-8075-51F7C8C78E92}" type="pres">
      <dgm:prSet presAssocID="{BA658FC5-63B5-4642-9943-580D20A911A7}" presName="levelTx" presStyleLbl="revTx" presStyleIdx="0" presStyleCnt="0">
        <dgm:presLayoutVars>
          <dgm:chMax val="1"/>
          <dgm:bulletEnabled val="1"/>
        </dgm:presLayoutVars>
      </dgm:prSet>
      <dgm:spPr/>
    </dgm:pt>
    <dgm:pt modelId="{D9399390-7B39-4BAC-973F-2CE200E2DC3D}" type="pres">
      <dgm:prSet presAssocID="{A74F6DF9-91C2-41D0-B115-9275D6BC9E0E}" presName="Name8" presStyleCnt="0"/>
      <dgm:spPr/>
    </dgm:pt>
    <dgm:pt modelId="{1743001D-B390-450E-94CA-3AF6DB69E803}" type="pres">
      <dgm:prSet presAssocID="{A74F6DF9-91C2-41D0-B115-9275D6BC9E0E}" presName="level" presStyleLbl="node1" presStyleIdx="1" presStyleCnt="4">
        <dgm:presLayoutVars>
          <dgm:chMax val="1"/>
          <dgm:bulletEnabled val="1"/>
        </dgm:presLayoutVars>
      </dgm:prSet>
      <dgm:spPr/>
    </dgm:pt>
    <dgm:pt modelId="{8B9419DB-E094-4208-9726-E6931F30A738}" type="pres">
      <dgm:prSet presAssocID="{A74F6DF9-91C2-41D0-B115-9275D6BC9E0E}" presName="levelTx" presStyleLbl="revTx" presStyleIdx="0" presStyleCnt="0">
        <dgm:presLayoutVars>
          <dgm:chMax val="1"/>
          <dgm:bulletEnabled val="1"/>
        </dgm:presLayoutVars>
      </dgm:prSet>
      <dgm:spPr/>
    </dgm:pt>
    <dgm:pt modelId="{B1AA343D-2932-4534-89C2-1229D27EE0CA}" type="pres">
      <dgm:prSet presAssocID="{BF495D51-472D-433F-B8B1-3E22ACB985B9}" presName="Name8" presStyleCnt="0"/>
      <dgm:spPr/>
    </dgm:pt>
    <dgm:pt modelId="{2BB739E9-120B-4D03-BE08-8FD579C1AC40}" type="pres">
      <dgm:prSet presAssocID="{BF495D51-472D-433F-B8B1-3E22ACB985B9}" presName="level" presStyleLbl="node1" presStyleIdx="2" presStyleCnt="4">
        <dgm:presLayoutVars>
          <dgm:chMax val="1"/>
          <dgm:bulletEnabled val="1"/>
        </dgm:presLayoutVars>
      </dgm:prSet>
      <dgm:spPr/>
    </dgm:pt>
    <dgm:pt modelId="{8FB63723-CFF1-48D3-9AA6-C26760EEF74A}" type="pres">
      <dgm:prSet presAssocID="{BF495D51-472D-433F-B8B1-3E22ACB985B9}" presName="levelTx" presStyleLbl="revTx" presStyleIdx="0" presStyleCnt="0">
        <dgm:presLayoutVars>
          <dgm:chMax val="1"/>
          <dgm:bulletEnabled val="1"/>
        </dgm:presLayoutVars>
      </dgm:prSet>
      <dgm:spPr/>
    </dgm:pt>
    <dgm:pt modelId="{AC6EA926-D96E-40C5-8FFB-F26B359A442C}" type="pres">
      <dgm:prSet presAssocID="{361AB35F-219E-4106-AB5A-5FC0E707A9C3}" presName="Name8" presStyleCnt="0"/>
      <dgm:spPr/>
    </dgm:pt>
    <dgm:pt modelId="{A1B43626-67E0-4F45-BB46-C676AE5A8F03}" type="pres">
      <dgm:prSet presAssocID="{361AB35F-219E-4106-AB5A-5FC0E707A9C3}" presName="level" presStyleLbl="node1" presStyleIdx="3" presStyleCnt="4">
        <dgm:presLayoutVars>
          <dgm:chMax val="1"/>
          <dgm:bulletEnabled val="1"/>
        </dgm:presLayoutVars>
      </dgm:prSet>
      <dgm:spPr/>
    </dgm:pt>
    <dgm:pt modelId="{7FA6D14B-B8AC-4C9A-B6AF-4157D2BB6245}" type="pres">
      <dgm:prSet presAssocID="{361AB35F-219E-4106-AB5A-5FC0E707A9C3}" presName="levelTx" presStyleLbl="revTx" presStyleIdx="0" presStyleCnt="0">
        <dgm:presLayoutVars>
          <dgm:chMax val="1"/>
          <dgm:bulletEnabled val="1"/>
        </dgm:presLayoutVars>
      </dgm:prSet>
      <dgm:spPr/>
    </dgm:pt>
  </dgm:ptLst>
  <dgm:cxnLst>
    <dgm:cxn modelId="{9819590C-9ADF-4000-88CF-9B3A0B07B105}" type="presOf" srcId="{7D36D5AF-A142-4FE1-BA70-54F116128DC4}" destId="{61E7683A-0C8A-4ED1-9AFE-90D26CF3F393}" srcOrd="0" destOrd="0" presId="urn:microsoft.com/office/officeart/2005/8/layout/pyramid3"/>
    <dgm:cxn modelId="{E02CC70F-82F7-46C1-84A4-D123C6AD57FD}" type="presOf" srcId="{361AB35F-219E-4106-AB5A-5FC0E707A9C3}" destId="{7FA6D14B-B8AC-4C9A-B6AF-4157D2BB6245}" srcOrd="1" destOrd="0" presId="urn:microsoft.com/office/officeart/2005/8/layout/pyramid3"/>
    <dgm:cxn modelId="{DF285B39-C87F-4DC2-B74C-340A5B321EA2}" type="presOf" srcId="{BA658FC5-63B5-4642-9943-580D20A911A7}" destId="{BE7AAB6B-C217-4CAA-8075-51F7C8C78E92}" srcOrd="1" destOrd="0" presId="urn:microsoft.com/office/officeart/2005/8/layout/pyramid3"/>
    <dgm:cxn modelId="{2A19A33B-1CC4-47BB-9DCE-E54CEBD4767E}" srcId="{7D36D5AF-A142-4FE1-BA70-54F116128DC4}" destId="{A74F6DF9-91C2-41D0-B115-9275D6BC9E0E}" srcOrd="1" destOrd="0" parTransId="{F1B60D42-AF13-445B-8955-03E599C44B98}" sibTransId="{C9438D7B-1080-444F-8AF4-3552A67FD1EC}"/>
    <dgm:cxn modelId="{84173047-A2AD-4998-8633-1C1BD4170B11}" srcId="{7D36D5AF-A142-4FE1-BA70-54F116128DC4}" destId="{BA658FC5-63B5-4642-9943-580D20A911A7}" srcOrd="0" destOrd="0" parTransId="{9210C5C8-134C-4A93-9069-05BDC25D2D9C}" sibTransId="{EB599256-D42C-4156-9358-7AF9290758CB}"/>
    <dgm:cxn modelId="{99933E4B-7E08-4F3C-934A-27D72B310967}" type="presOf" srcId="{361AB35F-219E-4106-AB5A-5FC0E707A9C3}" destId="{A1B43626-67E0-4F45-BB46-C676AE5A8F03}" srcOrd="0" destOrd="0" presId="urn:microsoft.com/office/officeart/2005/8/layout/pyramid3"/>
    <dgm:cxn modelId="{2E495F6D-9A37-46B4-BB0B-8B14D1E5B3B2}" srcId="{7D36D5AF-A142-4FE1-BA70-54F116128DC4}" destId="{361AB35F-219E-4106-AB5A-5FC0E707A9C3}" srcOrd="3" destOrd="0" parTransId="{8CE85F69-64E2-4575-A64F-331F62371139}" sibTransId="{4F6E678F-0A99-420E-BF43-C8FE71E82729}"/>
    <dgm:cxn modelId="{B1F7E37C-8D93-4B48-8877-2D1817503009}" type="presOf" srcId="{BF495D51-472D-433F-B8B1-3E22ACB985B9}" destId="{8FB63723-CFF1-48D3-9AA6-C26760EEF74A}" srcOrd="1" destOrd="0" presId="urn:microsoft.com/office/officeart/2005/8/layout/pyramid3"/>
    <dgm:cxn modelId="{A051CA81-9B02-4A32-86B0-E7365DB81F75}" type="presOf" srcId="{A74F6DF9-91C2-41D0-B115-9275D6BC9E0E}" destId="{8B9419DB-E094-4208-9726-E6931F30A738}" srcOrd="1" destOrd="0" presId="urn:microsoft.com/office/officeart/2005/8/layout/pyramid3"/>
    <dgm:cxn modelId="{BE48959C-5AB2-4A09-86EF-45F39F1CA97B}" srcId="{7D36D5AF-A142-4FE1-BA70-54F116128DC4}" destId="{BF495D51-472D-433F-B8B1-3E22ACB985B9}" srcOrd="2" destOrd="0" parTransId="{E184614E-3695-41CD-97C7-52050ECC6188}" sibTransId="{DE31732E-E4ED-455A-8A8E-6B5C5A5450A0}"/>
    <dgm:cxn modelId="{88161AE8-0DA0-49D7-9432-2FBAFCD97639}" type="presOf" srcId="{BA658FC5-63B5-4642-9943-580D20A911A7}" destId="{0B748970-9BE5-4055-A73D-0DECA7F26E9D}" srcOrd="0" destOrd="0" presId="urn:microsoft.com/office/officeart/2005/8/layout/pyramid3"/>
    <dgm:cxn modelId="{394577F6-880C-4AD4-AE64-C68E12E4D2E6}" type="presOf" srcId="{A74F6DF9-91C2-41D0-B115-9275D6BC9E0E}" destId="{1743001D-B390-450E-94CA-3AF6DB69E803}" srcOrd="0" destOrd="0" presId="urn:microsoft.com/office/officeart/2005/8/layout/pyramid3"/>
    <dgm:cxn modelId="{EAA1FEF6-D4AF-4C60-814E-4E7F8B500D45}" type="presOf" srcId="{BF495D51-472D-433F-B8B1-3E22ACB985B9}" destId="{2BB739E9-120B-4D03-BE08-8FD579C1AC40}" srcOrd="0" destOrd="0" presId="urn:microsoft.com/office/officeart/2005/8/layout/pyramid3"/>
    <dgm:cxn modelId="{986C1A36-715E-44E6-93DF-896D8D5B6B0B}" type="presParOf" srcId="{61E7683A-0C8A-4ED1-9AFE-90D26CF3F393}" destId="{91D2DE2F-B3B8-4DBA-A3BF-8433B523FBFC}" srcOrd="0" destOrd="0" presId="urn:microsoft.com/office/officeart/2005/8/layout/pyramid3"/>
    <dgm:cxn modelId="{2D665DA5-26D2-4EC4-8DD8-D1EA704147C7}" type="presParOf" srcId="{91D2DE2F-B3B8-4DBA-A3BF-8433B523FBFC}" destId="{0B748970-9BE5-4055-A73D-0DECA7F26E9D}" srcOrd="0" destOrd="0" presId="urn:microsoft.com/office/officeart/2005/8/layout/pyramid3"/>
    <dgm:cxn modelId="{56E3D535-CDD8-4071-9147-25B28A28CE30}" type="presParOf" srcId="{91D2DE2F-B3B8-4DBA-A3BF-8433B523FBFC}" destId="{BE7AAB6B-C217-4CAA-8075-51F7C8C78E92}" srcOrd="1" destOrd="0" presId="urn:microsoft.com/office/officeart/2005/8/layout/pyramid3"/>
    <dgm:cxn modelId="{0E653022-155B-4B84-9988-6D3A54962B68}" type="presParOf" srcId="{61E7683A-0C8A-4ED1-9AFE-90D26CF3F393}" destId="{D9399390-7B39-4BAC-973F-2CE200E2DC3D}" srcOrd="1" destOrd="0" presId="urn:microsoft.com/office/officeart/2005/8/layout/pyramid3"/>
    <dgm:cxn modelId="{D73BE155-3084-4B42-84B0-A6D2714BC2FD}" type="presParOf" srcId="{D9399390-7B39-4BAC-973F-2CE200E2DC3D}" destId="{1743001D-B390-450E-94CA-3AF6DB69E803}" srcOrd="0" destOrd="0" presId="urn:microsoft.com/office/officeart/2005/8/layout/pyramid3"/>
    <dgm:cxn modelId="{4B467DF9-5279-4DBB-B79E-027D47AB05BC}" type="presParOf" srcId="{D9399390-7B39-4BAC-973F-2CE200E2DC3D}" destId="{8B9419DB-E094-4208-9726-E6931F30A738}" srcOrd="1" destOrd="0" presId="urn:microsoft.com/office/officeart/2005/8/layout/pyramid3"/>
    <dgm:cxn modelId="{5E971449-4886-4E41-A720-9066A9AF056F}" type="presParOf" srcId="{61E7683A-0C8A-4ED1-9AFE-90D26CF3F393}" destId="{B1AA343D-2932-4534-89C2-1229D27EE0CA}" srcOrd="2" destOrd="0" presId="urn:microsoft.com/office/officeart/2005/8/layout/pyramid3"/>
    <dgm:cxn modelId="{A263689F-3586-46EE-8DCF-7D80BDC4E44F}" type="presParOf" srcId="{B1AA343D-2932-4534-89C2-1229D27EE0CA}" destId="{2BB739E9-120B-4D03-BE08-8FD579C1AC40}" srcOrd="0" destOrd="0" presId="urn:microsoft.com/office/officeart/2005/8/layout/pyramid3"/>
    <dgm:cxn modelId="{5ACDCB8F-802E-4CC4-88A0-EC522962E9C9}" type="presParOf" srcId="{B1AA343D-2932-4534-89C2-1229D27EE0CA}" destId="{8FB63723-CFF1-48D3-9AA6-C26760EEF74A}" srcOrd="1" destOrd="0" presId="urn:microsoft.com/office/officeart/2005/8/layout/pyramid3"/>
    <dgm:cxn modelId="{19E4B80B-84DB-4E13-8C50-B36318166FBF}" type="presParOf" srcId="{61E7683A-0C8A-4ED1-9AFE-90D26CF3F393}" destId="{AC6EA926-D96E-40C5-8FFB-F26B359A442C}" srcOrd="3" destOrd="0" presId="urn:microsoft.com/office/officeart/2005/8/layout/pyramid3"/>
    <dgm:cxn modelId="{6F9488F6-4426-4657-8313-762E4B52A833}" type="presParOf" srcId="{AC6EA926-D96E-40C5-8FFB-F26B359A442C}" destId="{A1B43626-67E0-4F45-BB46-C676AE5A8F03}" srcOrd="0" destOrd="0" presId="urn:microsoft.com/office/officeart/2005/8/layout/pyramid3"/>
    <dgm:cxn modelId="{1E40FC47-15DC-468A-ACB8-28935B727C8B}" type="presParOf" srcId="{AC6EA926-D96E-40C5-8FFB-F26B359A442C}" destId="{7FA6D14B-B8AC-4C9A-B6AF-4157D2BB6245}"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9C50DB-7B57-4BCD-BB45-B3CE55824F11}" type="doc">
      <dgm:prSet loTypeId="urn:microsoft.com/office/officeart/2005/8/layout/venn1" loCatId="relationship" qsTypeId="urn:microsoft.com/office/officeart/2005/8/quickstyle/simple1" qsCatId="simple" csTypeId="urn:microsoft.com/office/officeart/2005/8/colors/accent1_2" csCatId="accent1" phldr="1"/>
      <dgm:spPr/>
    </dgm:pt>
    <dgm:pt modelId="{DE8820F7-498A-4B56-9E16-08CCCC313A57}">
      <dgm:prSet phldrT="[文字]"/>
      <dgm:spPr>
        <a:solidFill>
          <a:srgbClr val="0066FF">
            <a:alpha val="49804"/>
          </a:srgbClr>
        </a:solidFill>
      </dgm:spPr>
      <dgm:t>
        <a:bodyPr/>
        <a:lstStyle/>
        <a:p>
          <a:r>
            <a:rPr lang="en-US" altLang="zh-TW" dirty="0">
              <a:ln>
                <a:noFill/>
              </a:ln>
            </a:rPr>
            <a:t> </a:t>
          </a:r>
          <a:endParaRPr lang="zh-TW" altLang="en-US" dirty="0">
            <a:ln>
              <a:noFill/>
            </a:ln>
          </a:endParaRPr>
        </a:p>
      </dgm:t>
    </dgm:pt>
    <dgm:pt modelId="{A0FB8391-CAD9-480B-8D73-9B5176B89D0F}" type="parTrans" cxnId="{5F17ECAE-E062-47B8-825D-698C690AD7E3}">
      <dgm:prSet/>
      <dgm:spPr/>
      <dgm:t>
        <a:bodyPr/>
        <a:lstStyle/>
        <a:p>
          <a:endParaRPr lang="zh-TW" altLang="en-US">
            <a:ln>
              <a:noFill/>
            </a:ln>
          </a:endParaRPr>
        </a:p>
      </dgm:t>
    </dgm:pt>
    <dgm:pt modelId="{2DE2E351-9170-4FB3-815C-A8A2A3C050F5}" type="sibTrans" cxnId="{5F17ECAE-E062-47B8-825D-698C690AD7E3}">
      <dgm:prSet/>
      <dgm:spPr/>
      <dgm:t>
        <a:bodyPr/>
        <a:lstStyle/>
        <a:p>
          <a:endParaRPr lang="zh-TW" altLang="en-US">
            <a:ln>
              <a:noFill/>
            </a:ln>
          </a:endParaRPr>
        </a:p>
      </dgm:t>
    </dgm:pt>
    <dgm:pt modelId="{8A199693-22FF-449D-B9F3-0DCDA518EF4A}">
      <dgm:prSet phldrT="[文字]"/>
      <dgm:spPr>
        <a:solidFill>
          <a:srgbClr val="0066FF">
            <a:alpha val="49804"/>
          </a:srgbClr>
        </a:solidFill>
      </dgm:spPr>
      <dgm:t>
        <a:bodyPr/>
        <a:lstStyle/>
        <a:p>
          <a:r>
            <a:rPr lang="en-US" altLang="zh-TW" dirty="0">
              <a:ln>
                <a:noFill/>
              </a:ln>
            </a:rPr>
            <a:t> </a:t>
          </a:r>
          <a:endParaRPr lang="zh-TW" altLang="en-US" dirty="0">
            <a:ln>
              <a:noFill/>
            </a:ln>
          </a:endParaRPr>
        </a:p>
      </dgm:t>
    </dgm:pt>
    <dgm:pt modelId="{DD10FAD0-8145-4C0E-B94E-3DAFC8DAD13E}" type="parTrans" cxnId="{582B74B3-DAE4-4878-8429-44BD397A1C1F}">
      <dgm:prSet/>
      <dgm:spPr/>
      <dgm:t>
        <a:bodyPr/>
        <a:lstStyle/>
        <a:p>
          <a:endParaRPr lang="zh-TW" altLang="en-US">
            <a:ln>
              <a:noFill/>
            </a:ln>
          </a:endParaRPr>
        </a:p>
      </dgm:t>
    </dgm:pt>
    <dgm:pt modelId="{F60A8CE3-73B7-46DB-B33E-1F6A223CF17E}" type="sibTrans" cxnId="{582B74B3-DAE4-4878-8429-44BD397A1C1F}">
      <dgm:prSet/>
      <dgm:spPr/>
      <dgm:t>
        <a:bodyPr/>
        <a:lstStyle/>
        <a:p>
          <a:endParaRPr lang="zh-TW" altLang="en-US">
            <a:ln>
              <a:noFill/>
            </a:ln>
          </a:endParaRPr>
        </a:p>
      </dgm:t>
    </dgm:pt>
    <dgm:pt modelId="{87A03C5B-94AA-40BD-A5F5-691ADBF57836}" type="pres">
      <dgm:prSet presAssocID="{3E9C50DB-7B57-4BCD-BB45-B3CE55824F11}" presName="compositeShape" presStyleCnt="0">
        <dgm:presLayoutVars>
          <dgm:chMax val="7"/>
          <dgm:dir/>
          <dgm:resizeHandles val="exact"/>
        </dgm:presLayoutVars>
      </dgm:prSet>
      <dgm:spPr/>
    </dgm:pt>
    <dgm:pt modelId="{0C4304D3-3FFB-48BF-A73B-6D3C02B485EF}" type="pres">
      <dgm:prSet presAssocID="{DE8820F7-498A-4B56-9E16-08CCCC313A57}" presName="circ1" presStyleLbl="vennNode1" presStyleIdx="0" presStyleCnt="2" custLinFactNeighborX="-376" custLinFactNeighborY="216"/>
      <dgm:spPr/>
    </dgm:pt>
    <dgm:pt modelId="{2006FED1-84C9-4C94-AD25-8CD1A3C29021}" type="pres">
      <dgm:prSet presAssocID="{DE8820F7-498A-4B56-9E16-08CCCC313A57}" presName="circ1Tx" presStyleLbl="revTx" presStyleIdx="0" presStyleCnt="0">
        <dgm:presLayoutVars>
          <dgm:chMax val="0"/>
          <dgm:chPref val="0"/>
          <dgm:bulletEnabled val="1"/>
        </dgm:presLayoutVars>
      </dgm:prSet>
      <dgm:spPr/>
    </dgm:pt>
    <dgm:pt modelId="{B26CCF02-6B07-480D-BE3D-C9E59FC0C9B0}" type="pres">
      <dgm:prSet presAssocID="{8A199693-22FF-449D-B9F3-0DCDA518EF4A}" presName="circ2" presStyleLbl="vennNode1" presStyleIdx="1" presStyleCnt="2" custLinFactNeighborX="-5760" custLinFactNeighborY="779"/>
      <dgm:spPr/>
    </dgm:pt>
    <dgm:pt modelId="{90D089B1-EEB6-4334-8A7B-253E3B2F1C32}" type="pres">
      <dgm:prSet presAssocID="{8A199693-22FF-449D-B9F3-0DCDA518EF4A}" presName="circ2Tx" presStyleLbl="revTx" presStyleIdx="0" presStyleCnt="0">
        <dgm:presLayoutVars>
          <dgm:chMax val="0"/>
          <dgm:chPref val="0"/>
          <dgm:bulletEnabled val="1"/>
        </dgm:presLayoutVars>
      </dgm:prSet>
      <dgm:spPr/>
    </dgm:pt>
  </dgm:ptLst>
  <dgm:cxnLst>
    <dgm:cxn modelId="{92867722-8677-4CB1-B215-9BB132511B2B}" type="presOf" srcId="{DE8820F7-498A-4B56-9E16-08CCCC313A57}" destId="{0C4304D3-3FFB-48BF-A73B-6D3C02B485EF}" srcOrd="0" destOrd="0" presId="urn:microsoft.com/office/officeart/2005/8/layout/venn1"/>
    <dgm:cxn modelId="{F7CF3237-C94A-457F-ABF4-91847B8CF4A9}" type="presOf" srcId="{8A199693-22FF-449D-B9F3-0DCDA518EF4A}" destId="{90D089B1-EEB6-4334-8A7B-253E3B2F1C32}" srcOrd="1" destOrd="0" presId="urn:microsoft.com/office/officeart/2005/8/layout/venn1"/>
    <dgm:cxn modelId="{2FDC6972-38FD-4B42-9F85-0D8734AEF01C}" type="presOf" srcId="{DE8820F7-498A-4B56-9E16-08CCCC313A57}" destId="{2006FED1-84C9-4C94-AD25-8CD1A3C29021}" srcOrd="1" destOrd="0" presId="urn:microsoft.com/office/officeart/2005/8/layout/venn1"/>
    <dgm:cxn modelId="{C4DCF68D-EBE7-4164-9781-4B619223EEA9}" type="presOf" srcId="{8A199693-22FF-449D-B9F3-0DCDA518EF4A}" destId="{B26CCF02-6B07-480D-BE3D-C9E59FC0C9B0}" srcOrd="0" destOrd="0" presId="urn:microsoft.com/office/officeart/2005/8/layout/venn1"/>
    <dgm:cxn modelId="{5F17ECAE-E062-47B8-825D-698C690AD7E3}" srcId="{3E9C50DB-7B57-4BCD-BB45-B3CE55824F11}" destId="{DE8820F7-498A-4B56-9E16-08CCCC313A57}" srcOrd="0" destOrd="0" parTransId="{A0FB8391-CAD9-480B-8D73-9B5176B89D0F}" sibTransId="{2DE2E351-9170-4FB3-815C-A8A2A3C050F5}"/>
    <dgm:cxn modelId="{582B74B3-DAE4-4878-8429-44BD397A1C1F}" srcId="{3E9C50DB-7B57-4BCD-BB45-B3CE55824F11}" destId="{8A199693-22FF-449D-B9F3-0DCDA518EF4A}" srcOrd="1" destOrd="0" parTransId="{DD10FAD0-8145-4C0E-B94E-3DAFC8DAD13E}" sibTransId="{F60A8CE3-73B7-46DB-B33E-1F6A223CF17E}"/>
    <dgm:cxn modelId="{FC3130FE-0868-4627-B0C9-F473D7EFED1F}" type="presOf" srcId="{3E9C50DB-7B57-4BCD-BB45-B3CE55824F11}" destId="{87A03C5B-94AA-40BD-A5F5-691ADBF57836}" srcOrd="0" destOrd="0" presId="urn:microsoft.com/office/officeart/2005/8/layout/venn1"/>
    <dgm:cxn modelId="{579C1C2A-11F1-4B68-8D1E-B85E74C24B0C}" type="presParOf" srcId="{87A03C5B-94AA-40BD-A5F5-691ADBF57836}" destId="{0C4304D3-3FFB-48BF-A73B-6D3C02B485EF}" srcOrd="0" destOrd="0" presId="urn:microsoft.com/office/officeart/2005/8/layout/venn1"/>
    <dgm:cxn modelId="{4017BEA9-9BA4-4B21-9B2F-D59FD74FFEF6}" type="presParOf" srcId="{87A03C5B-94AA-40BD-A5F5-691ADBF57836}" destId="{2006FED1-84C9-4C94-AD25-8CD1A3C29021}" srcOrd="1" destOrd="0" presId="urn:microsoft.com/office/officeart/2005/8/layout/venn1"/>
    <dgm:cxn modelId="{40E11894-53A9-49E9-A788-CE04BEC72595}" type="presParOf" srcId="{87A03C5B-94AA-40BD-A5F5-691ADBF57836}" destId="{B26CCF02-6B07-480D-BE3D-C9E59FC0C9B0}" srcOrd="2" destOrd="0" presId="urn:microsoft.com/office/officeart/2005/8/layout/venn1"/>
    <dgm:cxn modelId="{8F531243-6ABE-4281-A5D9-43465EAF9348}" type="presParOf" srcId="{87A03C5B-94AA-40BD-A5F5-691ADBF57836}" destId="{90D089B1-EEB6-4334-8A7B-253E3B2F1C32}"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48970-9BE5-4055-A73D-0DECA7F26E9D}">
      <dsp:nvSpPr>
        <dsp:cNvPr id="0" name=""/>
        <dsp:cNvSpPr/>
      </dsp:nvSpPr>
      <dsp:spPr>
        <a:xfrm rot="10800000">
          <a:off x="0" y="21363"/>
          <a:ext cx="3277619" cy="895350"/>
        </a:xfrm>
        <a:prstGeom prst="trapezoid">
          <a:avLst>
            <a:gd name="adj" fmla="val 45759"/>
          </a:avLst>
        </a:prstGeom>
        <a:solidFill>
          <a:srgbClr val="EA352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altLang="zh-TW" sz="4000" kern="1200" dirty="0"/>
            <a:t>01</a:t>
          </a:r>
          <a:endParaRPr lang="zh-TW" altLang="en-US" sz="4000" kern="1200" dirty="0"/>
        </a:p>
      </dsp:txBody>
      <dsp:txXfrm rot="-10800000">
        <a:off x="573583" y="21363"/>
        <a:ext cx="2130452" cy="895350"/>
      </dsp:txXfrm>
    </dsp:sp>
    <dsp:sp modelId="{1743001D-B390-450E-94CA-3AF6DB69E803}">
      <dsp:nvSpPr>
        <dsp:cNvPr id="0" name=""/>
        <dsp:cNvSpPr/>
      </dsp:nvSpPr>
      <dsp:spPr>
        <a:xfrm rot="10800000">
          <a:off x="409702" y="895350"/>
          <a:ext cx="2458214" cy="895350"/>
        </a:xfrm>
        <a:prstGeom prst="trapezoid">
          <a:avLst>
            <a:gd name="adj" fmla="val 45759"/>
          </a:avLst>
        </a:prstGeom>
        <a:solidFill>
          <a:srgbClr val="FF66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altLang="zh-TW" sz="4000" kern="1200" dirty="0"/>
            <a:t>02</a:t>
          </a:r>
          <a:endParaRPr lang="zh-TW" altLang="en-US" sz="4000" kern="1200" dirty="0"/>
        </a:p>
      </dsp:txBody>
      <dsp:txXfrm rot="-10800000">
        <a:off x="839889" y="895350"/>
        <a:ext cx="1597839" cy="895350"/>
      </dsp:txXfrm>
    </dsp:sp>
    <dsp:sp modelId="{2BB739E9-120B-4D03-BE08-8FD579C1AC40}">
      <dsp:nvSpPr>
        <dsp:cNvPr id="0" name=""/>
        <dsp:cNvSpPr/>
      </dsp:nvSpPr>
      <dsp:spPr>
        <a:xfrm rot="10800000">
          <a:off x="819404" y="1790700"/>
          <a:ext cx="1638809" cy="895350"/>
        </a:xfrm>
        <a:prstGeom prst="trapezoid">
          <a:avLst>
            <a:gd name="adj" fmla="val 45759"/>
          </a:avLst>
        </a:prstGeom>
        <a:solidFill>
          <a:srgbClr val="FFCC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altLang="zh-TW" sz="4000" kern="1200" dirty="0"/>
            <a:t>03</a:t>
          </a:r>
          <a:endParaRPr lang="zh-TW" altLang="en-US" sz="4000" kern="1200" dirty="0"/>
        </a:p>
      </dsp:txBody>
      <dsp:txXfrm rot="-10800000">
        <a:off x="1106196" y="1790700"/>
        <a:ext cx="1065226" cy="895350"/>
      </dsp:txXfrm>
    </dsp:sp>
    <dsp:sp modelId="{A1B43626-67E0-4F45-BB46-C676AE5A8F03}">
      <dsp:nvSpPr>
        <dsp:cNvPr id="0" name=""/>
        <dsp:cNvSpPr/>
      </dsp:nvSpPr>
      <dsp:spPr>
        <a:xfrm rot="10800000">
          <a:off x="1229107" y="2686050"/>
          <a:ext cx="819404" cy="895350"/>
        </a:xfrm>
        <a:prstGeom prst="trapezoid">
          <a:avLst>
            <a:gd name="adj" fmla="val 50000"/>
          </a:avLst>
        </a:prstGeom>
        <a:solidFill>
          <a:srgbClr val="F3F31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altLang="zh-TW" sz="3600" kern="1200" dirty="0"/>
            <a:t>04</a:t>
          </a:r>
          <a:endParaRPr lang="zh-TW" altLang="en-US" sz="3600" kern="1200" dirty="0"/>
        </a:p>
      </dsp:txBody>
      <dsp:txXfrm rot="-10800000">
        <a:off x="1229107" y="2686050"/>
        <a:ext cx="819404" cy="895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304D3-3FFB-48BF-A73B-6D3C02B485EF}">
      <dsp:nvSpPr>
        <dsp:cNvPr id="0" name=""/>
        <dsp:cNvSpPr/>
      </dsp:nvSpPr>
      <dsp:spPr>
        <a:xfrm>
          <a:off x="304840" y="112623"/>
          <a:ext cx="8288090" cy="8288090"/>
        </a:xfrm>
        <a:prstGeom prst="ellipse">
          <a:avLst/>
        </a:prstGeom>
        <a:solidFill>
          <a:srgbClr val="0066FF">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altLang="zh-TW" sz="6500" kern="1200" dirty="0">
              <a:ln>
                <a:noFill/>
              </a:ln>
            </a:rPr>
            <a:t> </a:t>
          </a:r>
          <a:endParaRPr lang="zh-TW" altLang="en-US" sz="6500" kern="1200" dirty="0">
            <a:ln>
              <a:noFill/>
            </a:ln>
          </a:endParaRPr>
        </a:p>
      </dsp:txBody>
      <dsp:txXfrm>
        <a:off x="1462186" y="1089967"/>
        <a:ext cx="4778718" cy="6333402"/>
      </dsp:txXfrm>
    </dsp:sp>
    <dsp:sp modelId="{B26CCF02-6B07-480D-BE3D-C9E59FC0C9B0}">
      <dsp:nvSpPr>
        <dsp:cNvPr id="0" name=""/>
        <dsp:cNvSpPr/>
      </dsp:nvSpPr>
      <dsp:spPr>
        <a:xfrm>
          <a:off x="5832008" y="159285"/>
          <a:ext cx="8288090" cy="8288090"/>
        </a:xfrm>
        <a:prstGeom prst="ellipse">
          <a:avLst/>
        </a:prstGeom>
        <a:solidFill>
          <a:srgbClr val="0066FF">
            <a:alpha val="49804"/>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altLang="zh-TW" sz="6500" kern="1200" dirty="0">
              <a:ln>
                <a:noFill/>
              </a:ln>
            </a:rPr>
            <a:t> </a:t>
          </a:r>
          <a:endParaRPr lang="zh-TW" altLang="en-US" sz="6500" kern="1200" dirty="0">
            <a:ln>
              <a:noFill/>
            </a:ln>
          </a:endParaRPr>
        </a:p>
      </dsp:txBody>
      <dsp:txXfrm>
        <a:off x="8184033" y="1136629"/>
        <a:ext cx="4778718" cy="63334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9EC03-F309-44DB-8A74-7F1D392A1131}" type="datetimeFigureOut">
              <a:rPr lang="en-US" smtClean="0"/>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72D9A2-607E-4E9E-8F4D-C4E0E289C4B8}" type="slidenum">
              <a:rPr lang="en-US" smtClean="0"/>
              <a:t>‹#›</a:t>
            </a:fld>
            <a:endParaRPr lang="en-US"/>
          </a:p>
        </p:txBody>
      </p:sp>
    </p:spTree>
    <p:extLst>
      <p:ext uri="{BB962C8B-B14F-4D97-AF65-F5344CB8AC3E}">
        <p14:creationId xmlns:p14="http://schemas.microsoft.com/office/powerpoint/2010/main" val="2653383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2D9A2-607E-4E9E-8F4D-C4E0E289C4B8}" type="slidenum">
              <a:rPr lang="en-US" smtClean="0"/>
              <a:t>2</a:t>
            </a:fld>
            <a:endParaRPr lang="en-US"/>
          </a:p>
        </p:txBody>
      </p:sp>
    </p:spTree>
    <p:extLst>
      <p:ext uri="{BB962C8B-B14F-4D97-AF65-F5344CB8AC3E}">
        <p14:creationId xmlns:p14="http://schemas.microsoft.com/office/powerpoint/2010/main" val="2864629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e95f6f087_5_1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ae95f6f087_5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ae95f6f087_5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ae95f6f087_5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32c2413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32c2413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32c2413b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32c2413b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adb004a2c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adb004a2c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effectLst/>
                <a:latin typeface="Calibri" panose="020F0502020204030204" pitchFamily="34" charset="0"/>
                <a:ea typeface="PMingLiU" panose="02020500000000000000" pitchFamily="18" charset="-120"/>
                <a:cs typeface="Times New Roman" panose="02020603050405020304" pitchFamily="18" charset="0"/>
              </a:rPr>
              <a:t>From the channel analysis: </a:t>
            </a:r>
          </a:p>
          <a:p>
            <a:r>
              <a:rPr lang="en-US" altLang="zh-TW" sz="1800" dirty="0">
                <a:effectLst/>
                <a:latin typeface="Calibri" panose="020F0502020204030204" pitchFamily="34" charset="0"/>
                <a:ea typeface="PMingLiU" panose="02020500000000000000" pitchFamily="18" charset="-120"/>
                <a:cs typeface="Times New Roman" panose="02020603050405020304" pitchFamily="18" charset="0"/>
              </a:rPr>
              <a:t>Channel Publish Time - Both countries publish in early morning and late afternoon. By 2020, both countries started to publish more in weekends.</a:t>
            </a:r>
          </a:p>
          <a:p>
            <a:endParaRPr lang="en-US" altLang="zh-TW" sz="1800" dirty="0">
              <a:effectLst/>
              <a:latin typeface="Calibri" panose="020F0502020204030204" pitchFamily="34" charset="0"/>
              <a:ea typeface="PMingLiU" panose="02020500000000000000" pitchFamily="18" charset="-120"/>
              <a:cs typeface="Times New Roman" panose="02020603050405020304" pitchFamily="18" charset="0"/>
            </a:endParaRPr>
          </a:p>
          <a:p>
            <a:r>
              <a:rPr lang="en-US" altLang="zh-TW" sz="1800" dirty="0">
                <a:effectLst/>
                <a:latin typeface="Calibri" panose="020F0502020204030204" pitchFamily="34" charset="0"/>
                <a:ea typeface="PMingLiU" panose="02020500000000000000" pitchFamily="18" charset="-120"/>
                <a:cs typeface="Times New Roman" panose="02020603050405020304" pitchFamily="18" charset="0"/>
              </a:rPr>
              <a:t>For 2018, US prefer to publish videos on weekday. The preferred published time for Japan is unknown in 2018. But in 2020, two countries all prefer to publish videos in the weekend.</a:t>
            </a:r>
          </a:p>
          <a:p>
            <a:r>
              <a:rPr lang="en-US" altLang="zh-TW" sz="1800" dirty="0">
                <a:effectLst/>
                <a:latin typeface="Calibri" panose="020F0502020204030204" pitchFamily="34" charset="0"/>
                <a:ea typeface="PMingLiU" panose="02020500000000000000" pitchFamily="18" charset="-120"/>
                <a:cs typeface="Times New Roman" panose="02020603050405020304" pitchFamily="18" charset="0"/>
              </a:rPr>
              <a:t>Published hours are the same.</a:t>
            </a:r>
          </a:p>
          <a:p>
            <a:endParaRPr lang="en-US" altLang="zh-TW" sz="1800" dirty="0">
              <a:effectLst/>
              <a:latin typeface="Calibri" panose="020F0502020204030204" pitchFamily="34" charset="0"/>
              <a:ea typeface="PMingLiU" panose="02020500000000000000" pitchFamily="18" charset="-120"/>
              <a:cs typeface="Times New Roman" panose="02020603050405020304" pitchFamily="18" charset="0"/>
            </a:endParaRPr>
          </a:p>
          <a:p>
            <a:endParaRPr lang="en-US" altLang="zh-TW" sz="1800" dirty="0">
              <a:effectLst/>
              <a:latin typeface="Calibri" panose="020F0502020204030204" pitchFamily="34" charset="0"/>
              <a:ea typeface="PMingLiU" panose="02020500000000000000" pitchFamily="18" charset="-120"/>
              <a:cs typeface="Times New Roman" panose="02020603050405020304" pitchFamily="18" charset="0"/>
            </a:endParaRPr>
          </a:p>
          <a:p>
            <a:r>
              <a:rPr lang="en-US" altLang="zh-TW" sz="1800" dirty="0">
                <a:effectLst/>
                <a:latin typeface="Calibri" panose="020F0502020204030204" pitchFamily="34" charset="0"/>
                <a:ea typeface="PMingLiU" panose="02020500000000000000" pitchFamily="18" charset="-120"/>
                <a:cs typeface="Times New Roman" panose="02020603050405020304" pitchFamily="18" charset="0"/>
              </a:rPr>
              <a:t>Trending days in 2020: 3-4 days</a:t>
            </a:r>
          </a:p>
          <a:p>
            <a:r>
              <a:rPr lang="en-US" altLang="zh-TW" sz="1800" dirty="0">
                <a:effectLst/>
                <a:latin typeface="Calibri" panose="020F0502020204030204" pitchFamily="34" charset="0"/>
                <a:ea typeface="PMingLiU" panose="02020500000000000000" pitchFamily="18" charset="-120"/>
                <a:cs typeface="Times New Roman" panose="02020603050405020304" pitchFamily="18" charset="0"/>
              </a:rPr>
              <a:t>Trending days in 2018:</a:t>
            </a:r>
          </a:p>
          <a:p>
            <a:r>
              <a:rPr lang="en-US" altLang="zh-TW" sz="1800" dirty="0">
                <a:effectLst/>
                <a:latin typeface="Calibri" panose="020F0502020204030204" pitchFamily="34" charset="0"/>
                <a:ea typeface="PMingLiU" panose="02020500000000000000" pitchFamily="18" charset="-120"/>
                <a:cs typeface="Times New Roman" panose="02020603050405020304" pitchFamily="18" charset="0"/>
              </a:rPr>
              <a:t>Japan</a:t>
            </a:r>
          </a:p>
        </p:txBody>
      </p:sp>
      <p:sp>
        <p:nvSpPr>
          <p:cNvPr id="4" name="投影片編號版面配置區 3"/>
          <p:cNvSpPr>
            <a:spLocks noGrp="1"/>
          </p:cNvSpPr>
          <p:nvPr>
            <p:ph type="sldNum" sz="quarter" idx="5"/>
          </p:nvPr>
        </p:nvSpPr>
        <p:spPr/>
        <p:txBody>
          <a:bodyPr/>
          <a:lstStyle/>
          <a:p>
            <a:fld id="{92FB0BEB-20E0-4632-A067-705788B958A5}" type="slidenum">
              <a:rPr lang="en-US" smtClean="0"/>
              <a:t>42</a:t>
            </a:fld>
            <a:endParaRPr lang="en-US"/>
          </a:p>
        </p:txBody>
      </p:sp>
    </p:spTree>
    <p:extLst>
      <p:ext uri="{BB962C8B-B14F-4D97-AF65-F5344CB8AC3E}">
        <p14:creationId xmlns:p14="http://schemas.microsoft.com/office/powerpoint/2010/main" val="315821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2D9A2-607E-4E9E-8F4D-C4E0E289C4B8}" type="slidenum">
              <a:rPr lang="en-US" smtClean="0"/>
              <a:t>3</a:t>
            </a:fld>
            <a:endParaRPr lang="en-US"/>
          </a:p>
        </p:txBody>
      </p:sp>
    </p:spTree>
    <p:extLst>
      <p:ext uri="{BB962C8B-B14F-4D97-AF65-F5344CB8AC3E}">
        <p14:creationId xmlns:p14="http://schemas.microsoft.com/office/powerpoint/2010/main" val="3938004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2D9A2-607E-4E9E-8F4D-C4E0E289C4B8}" type="slidenum">
              <a:rPr lang="en-US" smtClean="0"/>
              <a:t>5</a:t>
            </a:fld>
            <a:endParaRPr lang="en-US"/>
          </a:p>
        </p:txBody>
      </p:sp>
    </p:spTree>
    <p:extLst>
      <p:ext uri="{BB962C8B-B14F-4D97-AF65-F5344CB8AC3E}">
        <p14:creationId xmlns:p14="http://schemas.microsoft.com/office/powerpoint/2010/main" val="684012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2D9A2-607E-4E9E-8F4D-C4E0E289C4B8}" type="slidenum">
              <a:rPr lang="en-US" smtClean="0"/>
              <a:t>8</a:t>
            </a:fld>
            <a:endParaRPr lang="en-US"/>
          </a:p>
        </p:txBody>
      </p:sp>
    </p:spTree>
    <p:extLst>
      <p:ext uri="{BB962C8B-B14F-4D97-AF65-F5344CB8AC3E}">
        <p14:creationId xmlns:p14="http://schemas.microsoft.com/office/powerpoint/2010/main" val="3147728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2D9A2-607E-4E9E-8F4D-C4E0E289C4B8}" type="slidenum">
              <a:rPr lang="en-US" smtClean="0"/>
              <a:t>9</a:t>
            </a:fld>
            <a:endParaRPr lang="en-US"/>
          </a:p>
        </p:txBody>
      </p:sp>
    </p:spTree>
    <p:extLst>
      <p:ext uri="{BB962C8B-B14F-4D97-AF65-F5344CB8AC3E}">
        <p14:creationId xmlns:p14="http://schemas.microsoft.com/office/powerpoint/2010/main" val="99850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2D9A2-607E-4E9E-8F4D-C4E0E289C4B8}" type="slidenum">
              <a:rPr lang="en-US" smtClean="0"/>
              <a:t>10</a:t>
            </a:fld>
            <a:endParaRPr lang="en-US"/>
          </a:p>
        </p:txBody>
      </p:sp>
    </p:spTree>
    <p:extLst>
      <p:ext uri="{BB962C8B-B14F-4D97-AF65-F5344CB8AC3E}">
        <p14:creationId xmlns:p14="http://schemas.microsoft.com/office/powerpoint/2010/main" val="108074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72D9A2-607E-4E9E-8F4D-C4E0E289C4B8}" type="slidenum">
              <a:rPr lang="en-US" smtClean="0"/>
              <a:t>11</a:t>
            </a:fld>
            <a:endParaRPr lang="en-US"/>
          </a:p>
        </p:txBody>
      </p:sp>
    </p:spTree>
    <p:extLst>
      <p:ext uri="{BB962C8B-B14F-4D97-AF65-F5344CB8AC3E}">
        <p14:creationId xmlns:p14="http://schemas.microsoft.com/office/powerpoint/2010/main" val="4043736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ae95f6f087_5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ae95f6f087_5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ae95f6f087_5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ae95f6f087_5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641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23416" y="1489150"/>
            <a:ext cx="17041200" cy="41052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10400"/>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endParaRPr/>
          </a:p>
        </p:txBody>
      </p:sp>
      <p:sp>
        <p:nvSpPr>
          <p:cNvPr id="11" name="Google Shape;11;p2"/>
          <p:cNvSpPr txBox="1">
            <a:spLocks noGrp="1"/>
          </p:cNvSpPr>
          <p:nvPr>
            <p:ph type="subTitle" idx="1"/>
          </p:nvPr>
        </p:nvSpPr>
        <p:spPr>
          <a:xfrm>
            <a:off x="623400" y="5668250"/>
            <a:ext cx="17041200" cy="1585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5600"/>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12" name="Google Shape;12;p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23400" y="4301700"/>
            <a:ext cx="17041200" cy="168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7200"/>
            </a:lvl1pPr>
            <a:lvl2pPr lvl="1" algn="ctr">
              <a:spcBef>
                <a:spcPts val="0"/>
              </a:spcBef>
              <a:spcAft>
                <a:spcPts val="0"/>
              </a:spcAft>
              <a:buSzPts val="3600"/>
              <a:buNone/>
              <a:defRPr sz="7200"/>
            </a:lvl2pPr>
            <a:lvl3pPr lvl="2" algn="ctr">
              <a:spcBef>
                <a:spcPts val="0"/>
              </a:spcBef>
              <a:spcAft>
                <a:spcPts val="0"/>
              </a:spcAft>
              <a:buSzPts val="3600"/>
              <a:buNone/>
              <a:defRPr sz="7200"/>
            </a:lvl3pPr>
            <a:lvl4pPr lvl="3" algn="ctr">
              <a:spcBef>
                <a:spcPts val="0"/>
              </a:spcBef>
              <a:spcAft>
                <a:spcPts val="0"/>
              </a:spcAft>
              <a:buSzPts val="3600"/>
              <a:buNone/>
              <a:defRPr sz="7200"/>
            </a:lvl4pPr>
            <a:lvl5pPr lvl="4" algn="ctr">
              <a:spcBef>
                <a:spcPts val="0"/>
              </a:spcBef>
              <a:spcAft>
                <a:spcPts val="0"/>
              </a:spcAft>
              <a:buSzPts val="3600"/>
              <a:buNone/>
              <a:defRPr sz="7200"/>
            </a:lvl5pPr>
            <a:lvl6pPr lvl="5" algn="ctr">
              <a:spcBef>
                <a:spcPts val="0"/>
              </a:spcBef>
              <a:spcAft>
                <a:spcPts val="0"/>
              </a:spcAft>
              <a:buSzPts val="3600"/>
              <a:buNone/>
              <a:defRPr sz="7200"/>
            </a:lvl6pPr>
            <a:lvl7pPr lvl="6" algn="ctr">
              <a:spcBef>
                <a:spcPts val="0"/>
              </a:spcBef>
              <a:spcAft>
                <a:spcPts val="0"/>
              </a:spcAft>
              <a:buSzPts val="3600"/>
              <a:buNone/>
              <a:defRPr sz="7200"/>
            </a:lvl7pPr>
            <a:lvl8pPr lvl="7" algn="ctr">
              <a:spcBef>
                <a:spcPts val="0"/>
              </a:spcBef>
              <a:spcAft>
                <a:spcPts val="0"/>
              </a:spcAft>
              <a:buSzPts val="3600"/>
              <a:buNone/>
              <a:defRPr sz="7200"/>
            </a:lvl8pPr>
            <a:lvl9pPr lvl="8" algn="ctr">
              <a:spcBef>
                <a:spcPts val="0"/>
              </a:spcBef>
              <a:spcAft>
                <a:spcPts val="0"/>
              </a:spcAft>
              <a:buSzPts val="3600"/>
              <a:buNone/>
              <a:defRPr sz="72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91425" tIns="91425" rIns="91425" bIns="91425" anchor="t" anchorCtr="0">
            <a:noAutofit/>
          </a:bodyPr>
          <a:lstStyle>
            <a:lvl1pPr marL="914400" lvl="0" indent="-685800">
              <a:spcBef>
                <a:spcPts val="0"/>
              </a:spcBef>
              <a:spcAft>
                <a:spcPts val="0"/>
              </a:spcAft>
              <a:buSzPts val="1800"/>
              <a:buChar char="●"/>
              <a:defRPr/>
            </a:lvl1pPr>
            <a:lvl2pPr marL="1828800" lvl="1" indent="-635000">
              <a:spcBef>
                <a:spcPts val="3200"/>
              </a:spcBef>
              <a:spcAft>
                <a:spcPts val="0"/>
              </a:spcAft>
              <a:buSzPts val="1400"/>
              <a:buChar char="○"/>
              <a:defRPr/>
            </a:lvl2pPr>
            <a:lvl3pPr marL="2743200" lvl="2" indent="-635000">
              <a:spcBef>
                <a:spcPts val="3200"/>
              </a:spcBef>
              <a:spcAft>
                <a:spcPts val="0"/>
              </a:spcAft>
              <a:buSzPts val="1400"/>
              <a:buChar char="■"/>
              <a:defRPr/>
            </a:lvl3pPr>
            <a:lvl4pPr marL="3657600" lvl="3" indent="-635000">
              <a:spcBef>
                <a:spcPts val="3200"/>
              </a:spcBef>
              <a:spcAft>
                <a:spcPts val="0"/>
              </a:spcAft>
              <a:buSzPts val="1400"/>
              <a:buChar char="●"/>
              <a:defRPr/>
            </a:lvl4pPr>
            <a:lvl5pPr marL="4572000" lvl="4" indent="-635000">
              <a:spcBef>
                <a:spcPts val="3200"/>
              </a:spcBef>
              <a:spcAft>
                <a:spcPts val="0"/>
              </a:spcAft>
              <a:buSzPts val="1400"/>
              <a:buChar char="○"/>
              <a:defRPr/>
            </a:lvl5pPr>
            <a:lvl6pPr marL="5486400" lvl="5" indent="-635000">
              <a:spcBef>
                <a:spcPts val="3200"/>
              </a:spcBef>
              <a:spcAft>
                <a:spcPts val="0"/>
              </a:spcAft>
              <a:buSzPts val="1400"/>
              <a:buChar char="■"/>
              <a:defRPr/>
            </a:lvl6pPr>
            <a:lvl7pPr marL="6400800" lvl="6" indent="-635000">
              <a:spcBef>
                <a:spcPts val="3200"/>
              </a:spcBef>
              <a:spcAft>
                <a:spcPts val="0"/>
              </a:spcAft>
              <a:buSzPts val="1400"/>
              <a:buChar char="●"/>
              <a:defRPr/>
            </a:lvl7pPr>
            <a:lvl8pPr marL="7315200" lvl="7" indent="-635000">
              <a:spcBef>
                <a:spcPts val="3200"/>
              </a:spcBef>
              <a:spcAft>
                <a:spcPts val="0"/>
              </a:spcAft>
              <a:buSzPts val="1400"/>
              <a:buChar char="○"/>
              <a:defRPr/>
            </a:lvl8pPr>
            <a:lvl9pPr marL="8229600" lvl="8" indent="-635000">
              <a:spcBef>
                <a:spcPts val="3200"/>
              </a:spcBef>
              <a:spcAft>
                <a:spcPts val="3200"/>
              </a:spcAft>
              <a:buSzPts val="14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2920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51"/>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1"/>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51"/>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1"/>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51"/>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50"/>
          <p:cNvSpPr txBox="1">
            <a:spLocks noGrp="1"/>
          </p:cNvSpPr>
          <p:nvPr>
            <p:ph type="ctrTitle"/>
          </p:nvPr>
        </p:nvSpPr>
        <p:spPr>
          <a:xfrm>
            <a:off x="2286000" y="1683545"/>
            <a:ext cx="13716000" cy="35814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9000"/>
              <a:buFont typeface="Calibri"/>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50"/>
          <p:cNvSpPr txBox="1">
            <a:spLocks noGrp="1"/>
          </p:cNvSpPr>
          <p:nvPr>
            <p:ph type="subTitle" idx="1"/>
          </p:nvPr>
        </p:nvSpPr>
        <p:spPr>
          <a:xfrm>
            <a:off x="2286000" y="5403057"/>
            <a:ext cx="13716000" cy="248364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3600"/>
              <a:buNone/>
              <a:defRPr sz="3600"/>
            </a:lvl1pPr>
            <a:lvl2pPr lvl="1" algn="ctr">
              <a:lnSpc>
                <a:spcPct val="90000"/>
              </a:lnSpc>
              <a:spcBef>
                <a:spcPts val="500"/>
              </a:spcBef>
              <a:spcAft>
                <a:spcPts val="0"/>
              </a:spcAft>
              <a:buClr>
                <a:schemeClr val="dk1"/>
              </a:buClr>
              <a:buSzPts val="3000"/>
              <a:buNone/>
              <a:defRPr sz="3000"/>
            </a:lvl2pPr>
            <a:lvl3pPr lvl="2" algn="ctr">
              <a:lnSpc>
                <a:spcPct val="90000"/>
              </a:lnSpc>
              <a:spcBef>
                <a:spcPts val="500"/>
              </a:spcBef>
              <a:spcAft>
                <a:spcPts val="0"/>
              </a:spcAft>
              <a:buClr>
                <a:schemeClr val="dk1"/>
              </a:buClr>
              <a:buSzPts val="2700"/>
              <a:buNone/>
              <a:defRPr sz="27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a:endParaRPr/>
          </a:p>
        </p:txBody>
      </p:sp>
      <p:sp>
        <p:nvSpPr>
          <p:cNvPr id="93" name="Google Shape;93;p50"/>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0"/>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50"/>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7914E-C73C-3D4D-B086-A3C6F5CEC3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581DE1-F573-F94E-88DF-DD4E917015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F62924-DFF1-034D-A621-979BB94D5BF5}"/>
              </a:ext>
            </a:extLst>
          </p:cNvPr>
          <p:cNvSpPr>
            <a:spLocks noGrp="1"/>
          </p:cNvSpPr>
          <p:nvPr>
            <p:ph type="dt" sz="half" idx="10"/>
          </p:nvPr>
        </p:nvSpPr>
        <p:spPr/>
        <p:txBody>
          <a:bodyPr/>
          <a:lstStyle/>
          <a:p>
            <a:fld id="{E3784CD3-8800-2144-85CD-50A968A4D2F4}" type="datetimeFigureOut">
              <a:rPr lang="en-US" smtClean="0"/>
              <a:t>12/1/2020</a:t>
            </a:fld>
            <a:endParaRPr lang="en-US"/>
          </a:p>
        </p:txBody>
      </p:sp>
      <p:sp>
        <p:nvSpPr>
          <p:cNvPr id="5" name="Footer Placeholder 4">
            <a:extLst>
              <a:ext uri="{FF2B5EF4-FFF2-40B4-BE49-F238E27FC236}">
                <a16:creationId xmlns:a16="http://schemas.microsoft.com/office/drawing/2014/main" id="{2F4157FA-B660-4E4D-AB39-BBA608C5D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9254DD-8860-E04C-A0E1-39FEDC8622D2}"/>
              </a:ext>
            </a:extLst>
          </p:cNvPr>
          <p:cNvSpPr>
            <a:spLocks noGrp="1"/>
          </p:cNvSpPr>
          <p:nvPr>
            <p:ph type="sldNum" sz="quarter" idx="12"/>
          </p:nvPr>
        </p:nvSpPr>
        <p:spPr/>
        <p:txBody>
          <a:bodyPr/>
          <a:lstStyle/>
          <a:p>
            <a:fld id="{A8B6051A-63BA-FF46-A631-6795768C8141}" type="slidenum">
              <a:rPr lang="en-US" smtClean="0"/>
              <a:t>‹#›</a:t>
            </a:fld>
            <a:endParaRPr lang="en-US"/>
          </a:p>
        </p:txBody>
      </p:sp>
    </p:spTree>
    <p:extLst>
      <p:ext uri="{BB962C8B-B14F-4D97-AF65-F5344CB8AC3E}">
        <p14:creationId xmlns:p14="http://schemas.microsoft.com/office/powerpoint/2010/main" val="996811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694C-7094-5A48-974F-48AE3EA9C2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8B8BF1-4A49-E64D-95A0-3915B17EA8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B7AF99-8684-384D-82DF-22D8C88897C5}"/>
              </a:ext>
            </a:extLst>
          </p:cNvPr>
          <p:cNvSpPr>
            <a:spLocks noGrp="1"/>
          </p:cNvSpPr>
          <p:nvPr>
            <p:ph type="dt" sz="half" idx="10"/>
          </p:nvPr>
        </p:nvSpPr>
        <p:spPr/>
        <p:txBody>
          <a:bodyPr/>
          <a:lstStyle/>
          <a:p>
            <a:fld id="{190B8044-21D3-9C44-9BA3-C804E593E587}" type="datetimeFigureOut">
              <a:rPr lang="en-US" smtClean="0"/>
              <a:t>12/1/2020</a:t>
            </a:fld>
            <a:endParaRPr lang="en-US"/>
          </a:p>
        </p:txBody>
      </p:sp>
      <p:sp>
        <p:nvSpPr>
          <p:cNvPr id="5" name="Footer Placeholder 4">
            <a:extLst>
              <a:ext uri="{FF2B5EF4-FFF2-40B4-BE49-F238E27FC236}">
                <a16:creationId xmlns:a16="http://schemas.microsoft.com/office/drawing/2014/main" id="{F601A945-9927-734E-80BE-6B21A0D90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1CA8C-78CF-3041-9329-8E47EC492561}"/>
              </a:ext>
            </a:extLst>
          </p:cNvPr>
          <p:cNvSpPr>
            <a:spLocks noGrp="1"/>
          </p:cNvSpPr>
          <p:nvPr>
            <p:ph type="sldNum" sz="quarter" idx="12"/>
          </p:nvPr>
        </p:nvSpPr>
        <p:spPr/>
        <p:txBody>
          <a:bodyPr/>
          <a:lstStyle/>
          <a:p>
            <a:fld id="{3374A6B6-604B-134E-8FAF-FBC40111D9D3}" type="slidenum">
              <a:rPr lang="en-US" smtClean="0"/>
              <a:t>‹#›</a:t>
            </a:fld>
            <a:endParaRPr lang="en-US"/>
          </a:p>
        </p:txBody>
      </p:sp>
    </p:spTree>
    <p:extLst>
      <p:ext uri="{BB962C8B-B14F-4D97-AF65-F5344CB8AC3E}">
        <p14:creationId xmlns:p14="http://schemas.microsoft.com/office/powerpoint/2010/main" val="169623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1"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77" r:id="rId1"/>
    <p:sldLayoutId id="2147483649" r:id="rId2"/>
    <p:sldLayoutId id="2147483678" r:id="rId3"/>
    <p:sldLayoutId id="2147483669"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49"/>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49"/>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49"/>
          <p:cNvSpPr txBox="1">
            <a:spLocks noGrp="1"/>
          </p:cNvSpPr>
          <p:nvPr>
            <p:ph type="dt" idx="10"/>
          </p:nvPr>
        </p:nvSpPr>
        <p:spPr>
          <a:xfrm>
            <a:off x="1257300" y="9534526"/>
            <a:ext cx="4114800" cy="547688"/>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49"/>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49"/>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7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5BB8B6-DAF0-5847-937C-77174769C23D}"/>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5A7F67-B7DF-8F4F-8E4C-EADDC15F8760}"/>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F237D-0188-6245-BE0B-C3AC2B68271C}"/>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E3784CD3-8800-2144-85CD-50A968A4D2F4}" type="datetimeFigureOut">
              <a:rPr lang="en-US" smtClean="0"/>
              <a:t>12/1/2020</a:t>
            </a:fld>
            <a:endParaRPr lang="en-US"/>
          </a:p>
        </p:txBody>
      </p:sp>
      <p:sp>
        <p:nvSpPr>
          <p:cNvPr id="5" name="Footer Placeholder 4">
            <a:extLst>
              <a:ext uri="{FF2B5EF4-FFF2-40B4-BE49-F238E27FC236}">
                <a16:creationId xmlns:a16="http://schemas.microsoft.com/office/drawing/2014/main" id="{5F9E382E-C7C3-814E-AFAF-3DDE0E93B9E7}"/>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2FB5ED-AE90-D643-91C3-FEF842D0C1E7}"/>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A8B6051A-63BA-FF46-A631-6795768C8141}" type="slidenum">
              <a:rPr lang="en-US" smtClean="0"/>
              <a:t>‹#›</a:t>
            </a:fld>
            <a:endParaRPr lang="en-US"/>
          </a:p>
        </p:txBody>
      </p:sp>
    </p:spTree>
    <p:extLst>
      <p:ext uri="{BB962C8B-B14F-4D97-AF65-F5344CB8AC3E}">
        <p14:creationId xmlns:p14="http://schemas.microsoft.com/office/powerpoint/2010/main" val="808135267"/>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CAC312-9EAD-9D4C-8E15-72EFDD2BE37F}"/>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FD55D8-4AC8-E740-A8E2-1A80C958E7A3}"/>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00C28-743A-974C-A9D4-435F201F034E}"/>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90B8044-21D3-9C44-9BA3-C804E593E587}" type="datetimeFigureOut">
              <a:rPr lang="en-US" smtClean="0"/>
              <a:t>12/1/2020</a:t>
            </a:fld>
            <a:endParaRPr lang="en-US"/>
          </a:p>
        </p:txBody>
      </p:sp>
      <p:sp>
        <p:nvSpPr>
          <p:cNvPr id="5" name="Footer Placeholder 4">
            <a:extLst>
              <a:ext uri="{FF2B5EF4-FFF2-40B4-BE49-F238E27FC236}">
                <a16:creationId xmlns:a16="http://schemas.microsoft.com/office/drawing/2014/main" id="{440E1B13-75CA-3A41-A6AB-B9F53B8A09D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BB672D-46A0-7E4A-8030-305D33A90260}"/>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3374A6B6-604B-134E-8FAF-FBC40111D9D3}" type="slidenum">
              <a:rPr lang="en-US" smtClean="0"/>
              <a:t>‹#›</a:t>
            </a:fld>
            <a:endParaRPr lang="en-US"/>
          </a:p>
        </p:txBody>
      </p:sp>
    </p:spTree>
    <p:extLst>
      <p:ext uri="{BB962C8B-B14F-4D97-AF65-F5344CB8AC3E}">
        <p14:creationId xmlns:p14="http://schemas.microsoft.com/office/powerpoint/2010/main" val="2084646062"/>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9.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3.jp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5.jp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4.jpg"/><Relationship Id="rId5" Type="http://schemas.openxmlformats.org/officeDocument/2006/relationships/image" Target="../media/image13.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6.jpg"/><Relationship Id="rId5" Type="http://schemas.openxmlformats.org/officeDocument/2006/relationships/image" Target="../media/image10.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60.jp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89.svg"/><Relationship Id="rId26" Type="http://schemas.openxmlformats.org/officeDocument/2006/relationships/image" Target="../media/image97.svg"/><Relationship Id="rId3" Type="http://schemas.openxmlformats.org/officeDocument/2006/relationships/diagramData" Target="../diagrams/data2.xml"/><Relationship Id="rId21" Type="http://schemas.openxmlformats.org/officeDocument/2006/relationships/image" Target="../media/image92.png"/><Relationship Id="rId34" Type="http://schemas.openxmlformats.org/officeDocument/2006/relationships/image" Target="../media/image105.png"/><Relationship Id="rId7" Type="http://schemas.microsoft.com/office/2007/relationships/diagramDrawing" Target="../diagrams/drawing2.xml"/><Relationship Id="rId12" Type="http://schemas.openxmlformats.org/officeDocument/2006/relationships/image" Target="../media/image85.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svg"/><Relationship Id="rId2" Type="http://schemas.openxmlformats.org/officeDocument/2006/relationships/notesSlide" Target="../notesSlides/notesSlide17.xml"/><Relationship Id="rId16" Type="http://schemas.openxmlformats.org/officeDocument/2006/relationships/image" Target="../media/image59.svg"/><Relationship Id="rId20" Type="http://schemas.openxmlformats.org/officeDocument/2006/relationships/image" Target="../media/image91.svg"/><Relationship Id="rId29" Type="http://schemas.openxmlformats.org/officeDocument/2006/relationships/image" Target="../media/image100.jpe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84.svg"/><Relationship Id="rId24" Type="http://schemas.openxmlformats.org/officeDocument/2006/relationships/image" Target="../media/image95.png"/><Relationship Id="rId32" Type="http://schemas.openxmlformats.org/officeDocument/2006/relationships/image" Target="../media/image103.png"/><Relationship Id="rId5" Type="http://schemas.openxmlformats.org/officeDocument/2006/relationships/diagramQuickStyle" Target="../diagrams/quickStyle2.xml"/><Relationship Id="rId15" Type="http://schemas.openxmlformats.org/officeDocument/2006/relationships/image" Target="../media/image58.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10" Type="http://schemas.openxmlformats.org/officeDocument/2006/relationships/image" Target="../media/image83.png"/><Relationship Id="rId19" Type="http://schemas.openxmlformats.org/officeDocument/2006/relationships/image" Target="../media/image90.png"/><Relationship Id="rId31" Type="http://schemas.openxmlformats.org/officeDocument/2006/relationships/image" Target="../media/image102.svg"/><Relationship Id="rId4" Type="http://schemas.openxmlformats.org/officeDocument/2006/relationships/diagramLayout" Target="../diagrams/layout2.xml"/><Relationship Id="rId9" Type="http://schemas.openxmlformats.org/officeDocument/2006/relationships/image" Target="../media/image82.svg"/><Relationship Id="rId14" Type="http://schemas.openxmlformats.org/officeDocument/2006/relationships/image" Target="../media/image87.png"/><Relationship Id="rId22" Type="http://schemas.openxmlformats.org/officeDocument/2006/relationships/image" Target="../media/image93.png"/><Relationship Id="rId27" Type="http://schemas.openxmlformats.org/officeDocument/2006/relationships/image" Target="../media/image98.jpg"/><Relationship Id="rId30" Type="http://schemas.openxmlformats.org/officeDocument/2006/relationships/image" Target="../media/image101.png"/><Relationship Id="rId35" Type="http://schemas.openxmlformats.org/officeDocument/2006/relationships/image" Target="../media/image10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6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png"/><Relationship Id="rId7"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856031" y="5143500"/>
            <a:ext cx="3433286" cy="5143500"/>
          </a:xfrm>
          <a:prstGeom prst="rect">
            <a:avLst/>
          </a:prstGeom>
          <a:solidFill>
            <a:srgbClr val="0050F5"/>
          </a:solidFill>
        </p:spPr>
      </p:sp>
      <p:sp>
        <p:nvSpPr>
          <p:cNvPr id="3" name="AutoShape 3"/>
          <p:cNvSpPr/>
          <p:nvPr/>
        </p:nvSpPr>
        <p:spPr>
          <a:xfrm>
            <a:off x="14854714" y="0"/>
            <a:ext cx="3433286" cy="5143500"/>
          </a:xfrm>
          <a:prstGeom prst="rect">
            <a:avLst/>
          </a:prstGeom>
          <a:solidFill>
            <a:srgbClr val="FE4C00"/>
          </a:solidFill>
        </p:spPr>
      </p:sp>
      <p:pic>
        <p:nvPicPr>
          <p:cNvPr id="4" name="Picture 4"/>
          <p:cNvPicPr>
            <a:picLocks noChangeAspect="1"/>
          </p:cNvPicPr>
          <p:nvPr/>
        </p:nvPicPr>
        <p:blipFill>
          <a:blip r:embed="rId2"/>
          <a:srcRect/>
          <a:stretch>
            <a:fillRect/>
          </a:stretch>
        </p:blipFill>
        <p:spPr>
          <a:xfrm>
            <a:off x="16753804" y="1028700"/>
            <a:ext cx="505496" cy="505496"/>
          </a:xfrm>
          <a:prstGeom prst="rect">
            <a:avLst/>
          </a:prstGeom>
        </p:spPr>
      </p:pic>
      <p:pic>
        <p:nvPicPr>
          <p:cNvPr id="5" name="Picture 5"/>
          <p:cNvPicPr>
            <a:picLocks noChangeAspect="1"/>
          </p:cNvPicPr>
          <p:nvPr/>
        </p:nvPicPr>
        <p:blipFill>
          <a:blip r:embed="rId3"/>
          <a:srcRect/>
          <a:stretch>
            <a:fillRect/>
          </a:stretch>
        </p:blipFill>
        <p:spPr>
          <a:xfrm>
            <a:off x="13127314" y="849729"/>
            <a:ext cx="3444043" cy="3444043"/>
          </a:xfrm>
          <a:prstGeom prst="rect">
            <a:avLst/>
          </a:prstGeom>
        </p:spPr>
      </p:pic>
      <p:pic>
        <p:nvPicPr>
          <p:cNvPr id="6" name="Picture 6"/>
          <p:cNvPicPr>
            <a:picLocks noChangeAspect="1"/>
          </p:cNvPicPr>
          <p:nvPr/>
        </p:nvPicPr>
        <p:blipFill>
          <a:blip r:embed="rId4"/>
          <a:srcRect/>
          <a:stretch>
            <a:fillRect/>
          </a:stretch>
        </p:blipFill>
        <p:spPr>
          <a:xfrm>
            <a:off x="9712531" y="5143500"/>
            <a:ext cx="5143500" cy="5143500"/>
          </a:xfrm>
          <a:prstGeom prst="rect">
            <a:avLst/>
          </a:prstGeom>
        </p:spPr>
      </p:pic>
      <p:sp>
        <p:nvSpPr>
          <p:cNvPr id="7" name="TextBox 7"/>
          <p:cNvSpPr txBox="1"/>
          <p:nvPr/>
        </p:nvSpPr>
        <p:spPr>
          <a:xfrm>
            <a:off x="2990156" y="1063880"/>
            <a:ext cx="8115300" cy="6771084"/>
          </a:xfrm>
          <a:prstGeom prst="rect">
            <a:avLst/>
          </a:prstGeom>
        </p:spPr>
        <p:txBody>
          <a:bodyPr lIns="0" tIns="0" rIns="0" bIns="0" rtlCol="0" anchor="t">
            <a:spAutoFit/>
          </a:bodyPr>
          <a:lstStyle/>
          <a:p>
            <a:pPr>
              <a:lnSpc>
                <a:spcPts val="13200"/>
              </a:lnSpc>
            </a:pPr>
            <a:r>
              <a:rPr lang="en-US" sz="12000" dirty="0">
                <a:solidFill>
                  <a:srgbClr val="000000"/>
                </a:solidFill>
                <a:latin typeface="Muli Bold Bold"/>
              </a:rPr>
              <a:t>Y</a:t>
            </a:r>
            <a:r>
              <a:rPr lang="en-US" altLang="zh-CN" sz="12000" dirty="0">
                <a:solidFill>
                  <a:srgbClr val="000000"/>
                </a:solidFill>
                <a:latin typeface="Muli Bold Bold"/>
              </a:rPr>
              <a:t>ouTube Trending </a:t>
            </a:r>
          </a:p>
          <a:p>
            <a:pPr>
              <a:lnSpc>
                <a:spcPts val="13200"/>
              </a:lnSpc>
            </a:pPr>
            <a:r>
              <a:rPr lang="en-US" sz="12000" dirty="0">
                <a:solidFill>
                  <a:srgbClr val="000000"/>
                </a:solidFill>
                <a:latin typeface="Muli Bold Bold"/>
              </a:rPr>
              <a:t>Video </a:t>
            </a:r>
          </a:p>
          <a:p>
            <a:pPr>
              <a:lnSpc>
                <a:spcPts val="13200"/>
              </a:lnSpc>
            </a:pPr>
            <a:r>
              <a:rPr lang="en-US" sz="12000" dirty="0">
                <a:solidFill>
                  <a:srgbClr val="000000"/>
                </a:solidFill>
                <a:latin typeface="Muli Bold Bold"/>
              </a:rPr>
              <a:t>Analysis</a:t>
            </a:r>
          </a:p>
        </p:txBody>
      </p:sp>
      <p:sp>
        <p:nvSpPr>
          <p:cNvPr id="8" name="TextBox 8"/>
          <p:cNvSpPr txBox="1"/>
          <p:nvPr/>
        </p:nvSpPr>
        <p:spPr>
          <a:xfrm>
            <a:off x="769396" y="8523449"/>
            <a:ext cx="8755604" cy="1333698"/>
          </a:xfrm>
          <a:prstGeom prst="rect">
            <a:avLst/>
          </a:prstGeom>
        </p:spPr>
        <p:txBody>
          <a:bodyPr wrap="square" lIns="0" tIns="0" rIns="0" bIns="0" rtlCol="0" anchor="t">
            <a:spAutoFit/>
          </a:bodyPr>
          <a:lstStyle/>
          <a:p>
            <a:pPr>
              <a:lnSpc>
                <a:spcPts val="2640"/>
              </a:lnSpc>
            </a:pPr>
            <a:r>
              <a:rPr lang="en-US" sz="2400" spc="120" dirty="0">
                <a:solidFill>
                  <a:srgbClr val="E75847"/>
                </a:solidFill>
                <a:latin typeface="Muli Regular"/>
              </a:rPr>
              <a:t>Team 6A</a:t>
            </a:r>
          </a:p>
          <a:p>
            <a:pPr>
              <a:lnSpc>
                <a:spcPts val="2640"/>
              </a:lnSpc>
            </a:pPr>
            <a:endParaRPr lang="en-US" sz="2400" spc="120" dirty="0">
              <a:solidFill>
                <a:srgbClr val="000000"/>
              </a:solidFill>
              <a:latin typeface="Muli Regular"/>
            </a:endParaRPr>
          </a:p>
          <a:p>
            <a:pPr>
              <a:lnSpc>
                <a:spcPts val="2640"/>
              </a:lnSpc>
            </a:pPr>
            <a:r>
              <a:rPr lang="en-US" sz="2400" spc="120" dirty="0" err="1">
                <a:solidFill>
                  <a:schemeClr val="bg1">
                    <a:lumMod val="50000"/>
                  </a:schemeClr>
                </a:solidFill>
                <a:latin typeface="Muli Regular"/>
              </a:rPr>
              <a:t>Maraline</a:t>
            </a:r>
            <a:r>
              <a:rPr lang="en-US" sz="2400" spc="120" dirty="0">
                <a:solidFill>
                  <a:schemeClr val="bg1">
                    <a:lumMod val="50000"/>
                  </a:schemeClr>
                </a:solidFill>
                <a:latin typeface="Muli Regular"/>
              </a:rPr>
              <a:t> Torres, Ying Zhang, </a:t>
            </a:r>
            <a:r>
              <a:rPr lang="en-US" sz="2400" spc="120" dirty="0" err="1">
                <a:solidFill>
                  <a:schemeClr val="bg1">
                    <a:lumMod val="50000"/>
                  </a:schemeClr>
                </a:solidFill>
                <a:latin typeface="Muli Regular"/>
              </a:rPr>
              <a:t>Yujia</a:t>
            </a:r>
            <a:r>
              <a:rPr lang="en-US" sz="2400" spc="120" dirty="0">
                <a:solidFill>
                  <a:schemeClr val="bg1">
                    <a:lumMod val="50000"/>
                  </a:schemeClr>
                </a:solidFill>
                <a:latin typeface="Muli Regular"/>
              </a:rPr>
              <a:t> Cao,</a:t>
            </a:r>
          </a:p>
          <a:p>
            <a:pPr>
              <a:lnSpc>
                <a:spcPts val="2640"/>
              </a:lnSpc>
            </a:pPr>
            <a:r>
              <a:rPr lang="en-US" sz="2400" spc="120" dirty="0" err="1">
                <a:solidFill>
                  <a:schemeClr val="bg1">
                    <a:lumMod val="50000"/>
                  </a:schemeClr>
                </a:solidFill>
                <a:latin typeface="Muli Regular"/>
              </a:rPr>
              <a:t>Yuting</a:t>
            </a:r>
            <a:r>
              <a:rPr lang="en-US" sz="2400" spc="120" dirty="0">
                <a:solidFill>
                  <a:schemeClr val="bg1">
                    <a:lumMod val="50000"/>
                  </a:schemeClr>
                </a:solidFill>
                <a:latin typeface="Muli Regular"/>
              </a:rPr>
              <a:t> Gong, (Bruce)Chang-Hung Hou</a:t>
            </a:r>
          </a:p>
        </p:txBody>
      </p:sp>
      <p:grpSp>
        <p:nvGrpSpPr>
          <p:cNvPr id="9" name="Group 9"/>
          <p:cNvGrpSpPr/>
          <p:nvPr/>
        </p:nvGrpSpPr>
        <p:grpSpPr>
          <a:xfrm>
            <a:off x="1028700" y="1028700"/>
            <a:ext cx="778534" cy="778534"/>
            <a:chOff x="0" y="0"/>
            <a:chExt cx="1038045" cy="1038045"/>
          </a:xfrm>
        </p:grpSpPr>
        <p:grpSp>
          <p:nvGrpSpPr>
            <p:cNvPr id="10" name="Group 10"/>
            <p:cNvGrpSpPr/>
            <p:nvPr/>
          </p:nvGrpSpPr>
          <p:grpSpPr>
            <a:xfrm>
              <a:off x="0" y="0"/>
              <a:ext cx="1038045" cy="103804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4C00"/>
              </a:solidFill>
            </p:spPr>
          </p:sp>
        </p:grpSp>
        <p:sp>
          <p:nvSpPr>
            <p:cNvPr id="12" name="TextBox 12"/>
            <p:cNvSpPr txBox="1"/>
            <p:nvPr/>
          </p:nvSpPr>
          <p:spPr>
            <a:xfrm>
              <a:off x="161664" y="142851"/>
              <a:ext cx="714716" cy="715496"/>
            </a:xfrm>
            <a:prstGeom prst="rect">
              <a:avLst/>
            </a:prstGeom>
          </p:spPr>
          <p:txBody>
            <a:bodyPr wrap="square" lIns="0" tIns="0" rIns="0" bIns="0" rtlCol="0" anchor="t">
              <a:spAutoFit/>
            </a:bodyPr>
            <a:lstStyle/>
            <a:p>
              <a:pPr algn="ctr">
                <a:lnSpc>
                  <a:spcPts val="2200"/>
                </a:lnSpc>
              </a:pPr>
              <a:r>
                <a:rPr lang="en-US" sz="1400" dirty="0">
                  <a:solidFill>
                    <a:srgbClr val="FFFFFF"/>
                  </a:solidFill>
                  <a:latin typeface="Muli Bold Bold"/>
                </a:rPr>
                <a:t>Team 6</a:t>
              </a:r>
            </a:p>
          </p:txBody>
        </p:sp>
      </p:grpSp>
      <p:pic>
        <p:nvPicPr>
          <p:cNvPr id="13" name="Picture 13"/>
          <p:cNvPicPr>
            <a:picLocks noChangeAspect="1"/>
          </p:cNvPicPr>
          <p:nvPr/>
        </p:nvPicPr>
        <p:blipFill>
          <a:blip r:embed="rId5"/>
          <a:srcRect/>
          <a:stretch>
            <a:fillRect/>
          </a:stretch>
        </p:blipFill>
        <p:spPr>
          <a:xfrm rot="5400000">
            <a:off x="14857349" y="7436703"/>
            <a:ext cx="2850297" cy="28502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6069" y="282004"/>
            <a:ext cx="16459200" cy="1069652"/>
          </a:xfrm>
          <a:prstGeom prst="rect">
            <a:avLst/>
          </a:prstGeom>
        </p:spPr>
        <p:txBody>
          <a:bodyPr wrap="square" lIns="0" tIns="0" rIns="0" bIns="0" rtlCol="0" anchor="t">
            <a:spAutoFit/>
          </a:bodyPr>
          <a:lstStyle/>
          <a:p>
            <a:pPr>
              <a:lnSpc>
                <a:spcPts val="9350"/>
              </a:lnSpc>
            </a:pPr>
            <a:r>
              <a:rPr lang="en-US" sz="5400" dirty="0">
                <a:solidFill>
                  <a:srgbClr val="000000"/>
                </a:solidFill>
                <a:latin typeface="Muli Bold Bold"/>
              </a:rPr>
              <a:t>User Interactions in Japan and U.S</a:t>
            </a:r>
          </a:p>
        </p:txBody>
      </p:sp>
      <p:sp>
        <p:nvSpPr>
          <p:cNvPr id="10" name="TextBox 10"/>
          <p:cNvSpPr txBox="1"/>
          <p:nvPr/>
        </p:nvSpPr>
        <p:spPr>
          <a:xfrm>
            <a:off x="16629931" y="1275200"/>
            <a:ext cx="480204" cy="292677"/>
          </a:xfrm>
          <a:prstGeom prst="rect">
            <a:avLst/>
          </a:prstGeom>
        </p:spPr>
        <p:txBody>
          <a:bodyPr lIns="0" tIns="0" rIns="0" bIns="0" rtlCol="0" anchor="t">
            <a:spAutoFit/>
          </a:bodyPr>
          <a:lstStyle/>
          <a:p>
            <a:pPr algn="ctr">
              <a:lnSpc>
                <a:spcPts val="2200"/>
              </a:lnSpc>
            </a:pPr>
            <a:r>
              <a:rPr lang="en-US" sz="2000">
                <a:solidFill>
                  <a:srgbClr val="FFFFFF"/>
                </a:solidFill>
                <a:latin typeface="Muli Bold Bold"/>
              </a:rPr>
              <a:t>RK</a:t>
            </a:r>
          </a:p>
        </p:txBody>
      </p:sp>
      <p:grpSp>
        <p:nvGrpSpPr>
          <p:cNvPr id="3" name="Group 2">
            <a:extLst>
              <a:ext uri="{FF2B5EF4-FFF2-40B4-BE49-F238E27FC236}">
                <a16:creationId xmlns:a16="http://schemas.microsoft.com/office/drawing/2014/main" id="{7F716531-55AC-4933-AFFB-E4D5CF9153BD}"/>
              </a:ext>
            </a:extLst>
          </p:cNvPr>
          <p:cNvGrpSpPr/>
          <p:nvPr/>
        </p:nvGrpSpPr>
        <p:grpSpPr>
          <a:xfrm>
            <a:off x="6556556" y="2026214"/>
            <a:ext cx="5174887" cy="7298893"/>
            <a:chOff x="286069" y="2397560"/>
            <a:chExt cx="5174887" cy="7298893"/>
          </a:xfrm>
        </p:grpSpPr>
        <p:pic>
          <p:nvPicPr>
            <p:cNvPr id="27" name="Picture 26" descr="Chart, scatter chart&#10;&#10;Description automatically generated">
              <a:extLst>
                <a:ext uri="{FF2B5EF4-FFF2-40B4-BE49-F238E27FC236}">
                  <a16:creationId xmlns:a16="http://schemas.microsoft.com/office/drawing/2014/main" id="{F4201F52-00B3-4FF9-8939-9500E7CAD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69" y="2397560"/>
              <a:ext cx="5174887" cy="5174887"/>
            </a:xfrm>
            <a:prstGeom prst="rect">
              <a:avLst/>
            </a:prstGeom>
          </p:spPr>
        </p:pic>
        <p:pic>
          <p:nvPicPr>
            <p:cNvPr id="9" name="Graphic 8" descr="Video camera">
              <a:extLst>
                <a:ext uri="{FF2B5EF4-FFF2-40B4-BE49-F238E27FC236}">
                  <a16:creationId xmlns:a16="http://schemas.microsoft.com/office/drawing/2014/main" id="{83DD06C4-ADA5-4916-9502-35E0AB8998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8800" y="7951232"/>
              <a:ext cx="914400" cy="914400"/>
            </a:xfrm>
            <a:prstGeom prst="rect">
              <a:avLst/>
            </a:prstGeom>
          </p:spPr>
        </p:pic>
        <p:sp>
          <p:nvSpPr>
            <p:cNvPr id="11" name="TextBox 10">
              <a:extLst>
                <a:ext uri="{FF2B5EF4-FFF2-40B4-BE49-F238E27FC236}">
                  <a16:creationId xmlns:a16="http://schemas.microsoft.com/office/drawing/2014/main" id="{4778A96D-99E1-467A-A38B-DC887769B709}"/>
                </a:ext>
              </a:extLst>
            </p:cNvPr>
            <p:cNvSpPr txBox="1"/>
            <p:nvPr/>
          </p:nvSpPr>
          <p:spPr>
            <a:xfrm>
              <a:off x="2971800" y="8354916"/>
              <a:ext cx="1507144" cy="369332"/>
            </a:xfrm>
            <a:prstGeom prst="rect">
              <a:avLst/>
            </a:prstGeom>
            <a:noFill/>
          </p:spPr>
          <p:txBody>
            <a:bodyPr wrap="non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View Count</a:t>
              </a:r>
            </a:p>
          </p:txBody>
        </p:sp>
        <p:sp>
          <p:nvSpPr>
            <p:cNvPr id="16" name="Google Shape;64;p14">
              <a:extLst>
                <a:ext uri="{FF2B5EF4-FFF2-40B4-BE49-F238E27FC236}">
                  <a16:creationId xmlns:a16="http://schemas.microsoft.com/office/drawing/2014/main" id="{933F846A-6C37-452C-96F2-64DE9D2B4CBF}"/>
                </a:ext>
              </a:extLst>
            </p:cNvPr>
            <p:cNvSpPr/>
            <p:nvPr/>
          </p:nvSpPr>
          <p:spPr>
            <a:xfrm>
              <a:off x="886456" y="9031977"/>
              <a:ext cx="1983308" cy="654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rgbClr val="FFFFFF"/>
                  </a:solidFill>
                </a:rPr>
                <a:t>Mean of  views count:</a:t>
              </a:r>
            </a:p>
            <a:p>
              <a:pPr marL="0" lvl="0" indent="0" algn="ctr" rtl="0">
                <a:spcBef>
                  <a:spcPts val="0"/>
                </a:spcBef>
                <a:spcAft>
                  <a:spcPts val="0"/>
                </a:spcAft>
                <a:buNone/>
              </a:pPr>
              <a:r>
                <a:rPr lang="en-US" sz="1400" b="1" dirty="0">
                  <a:solidFill>
                    <a:srgbClr val="FFFFFF"/>
                  </a:solidFill>
                </a:rPr>
                <a:t>800K </a:t>
              </a:r>
              <a:endParaRPr sz="1400" b="1" dirty="0">
                <a:solidFill>
                  <a:srgbClr val="FFFFFF"/>
                </a:solidFill>
              </a:endParaRPr>
            </a:p>
          </p:txBody>
        </p:sp>
        <p:sp>
          <p:nvSpPr>
            <p:cNvPr id="18" name="Google Shape;64;p14">
              <a:extLst>
                <a:ext uri="{FF2B5EF4-FFF2-40B4-BE49-F238E27FC236}">
                  <a16:creationId xmlns:a16="http://schemas.microsoft.com/office/drawing/2014/main" id="{861A61FE-0D5E-429E-A4D2-DD041ADC3439}"/>
                </a:ext>
              </a:extLst>
            </p:cNvPr>
            <p:cNvSpPr/>
            <p:nvPr/>
          </p:nvSpPr>
          <p:spPr>
            <a:xfrm>
              <a:off x="3455163" y="9042453"/>
              <a:ext cx="1983308" cy="654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rgbClr val="FFFFFF"/>
                  </a:solidFill>
                </a:rPr>
                <a:t>Mean of  views count:</a:t>
              </a:r>
            </a:p>
            <a:p>
              <a:pPr marL="0" lvl="0" indent="0" algn="ctr" rtl="0">
                <a:spcBef>
                  <a:spcPts val="0"/>
                </a:spcBef>
                <a:spcAft>
                  <a:spcPts val="0"/>
                </a:spcAft>
                <a:buNone/>
              </a:pPr>
              <a:r>
                <a:rPr lang="en-US" sz="1400" b="1" dirty="0">
                  <a:solidFill>
                    <a:srgbClr val="FFFFFF"/>
                  </a:solidFill>
                </a:rPr>
                <a:t>2 M  (1.5 times)</a:t>
              </a:r>
              <a:endParaRPr sz="1400" b="1" dirty="0">
                <a:solidFill>
                  <a:srgbClr val="FFFFFF"/>
                </a:solidFill>
              </a:endParaRPr>
            </a:p>
          </p:txBody>
        </p:sp>
      </p:grpSp>
      <p:grpSp>
        <p:nvGrpSpPr>
          <p:cNvPr id="4" name="Group 3">
            <a:extLst>
              <a:ext uri="{FF2B5EF4-FFF2-40B4-BE49-F238E27FC236}">
                <a16:creationId xmlns:a16="http://schemas.microsoft.com/office/drawing/2014/main" id="{11FC1E03-D026-477B-BBFB-84ED43C634D5}"/>
              </a:ext>
            </a:extLst>
          </p:cNvPr>
          <p:cNvGrpSpPr/>
          <p:nvPr/>
        </p:nvGrpSpPr>
        <p:grpSpPr>
          <a:xfrm>
            <a:off x="254476" y="1823403"/>
            <a:ext cx="5738506" cy="7442783"/>
            <a:chOff x="5922202" y="2253670"/>
            <a:chExt cx="5738506" cy="7442783"/>
          </a:xfrm>
        </p:grpSpPr>
        <p:pic>
          <p:nvPicPr>
            <p:cNvPr id="25" name="Picture 24" descr="Chart, scatter chart&#10;&#10;Description automatically generated">
              <a:extLst>
                <a:ext uri="{FF2B5EF4-FFF2-40B4-BE49-F238E27FC236}">
                  <a16:creationId xmlns:a16="http://schemas.microsoft.com/office/drawing/2014/main" id="{E85C8202-BB4A-4F25-AF6E-2959941A42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2202" y="2253670"/>
              <a:ext cx="5462666" cy="5462666"/>
            </a:xfrm>
            <a:prstGeom prst="rect">
              <a:avLst/>
            </a:prstGeom>
          </p:spPr>
        </p:pic>
        <p:pic>
          <p:nvPicPr>
            <p:cNvPr id="26" name="Graphic 25" descr="Comment Dislike">
              <a:extLst>
                <a:ext uri="{FF2B5EF4-FFF2-40B4-BE49-F238E27FC236}">
                  <a16:creationId xmlns:a16="http://schemas.microsoft.com/office/drawing/2014/main" id="{DA543307-24B5-42E8-9FF8-AEC6D96829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36562" y="7951232"/>
              <a:ext cx="1080745" cy="1080745"/>
            </a:xfrm>
            <a:prstGeom prst="rect">
              <a:avLst/>
            </a:prstGeom>
          </p:spPr>
        </p:pic>
        <p:sp>
          <p:nvSpPr>
            <p:cNvPr id="32" name="TextBox 31">
              <a:extLst>
                <a:ext uri="{FF2B5EF4-FFF2-40B4-BE49-F238E27FC236}">
                  <a16:creationId xmlns:a16="http://schemas.microsoft.com/office/drawing/2014/main" id="{72E22937-89B2-4FB7-BDE4-395A443F6445}"/>
                </a:ext>
              </a:extLst>
            </p:cNvPr>
            <p:cNvSpPr txBox="1"/>
            <p:nvPr/>
          </p:nvSpPr>
          <p:spPr>
            <a:xfrm>
              <a:off x="8840866" y="8276358"/>
              <a:ext cx="1080745" cy="369332"/>
            </a:xfrm>
            <a:prstGeom prst="rect">
              <a:avLst/>
            </a:prstGeom>
            <a:noFill/>
          </p:spPr>
          <p:txBody>
            <a:bodyPr wrap="square" rtlCol="0">
              <a:spAutoFit/>
            </a:bodyPr>
            <a:lstStyle/>
            <a:p>
              <a:r>
                <a:rPr lang="en-US" b="1" dirty="0">
                  <a:latin typeface="Tahoma" panose="020B0604030504040204" pitchFamily="34" charset="0"/>
                  <a:ea typeface="Tahoma" panose="020B0604030504040204" pitchFamily="34" charset="0"/>
                  <a:cs typeface="Tahoma" panose="020B0604030504040204" pitchFamily="34" charset="0"/>
                </a:rPr>
                <a:t>Dislikes</a:t>
              </a:r>
            </a:p>
          </p:txBody>
        </p:sp>
        <p:sp>
          <p:nvSpPr>
            <p:cNvPr id="19" name="Google Shape;64;p14">
              <a:extLst>
                <a:ext uri="{FF2B5EF4-FFF2-40B4-BE49-F238E27FC236}">
                  <a16:creationId xmlns:a16="http://schemas.microsoft.com/office/drawing/2014/main" id="{DD91CC7E-1042-43AF-80CE-50C146BE43CE}"/>
                </a:ext>
              </a:extLst>
            </p:cNvPr>
            <p:cNvSpPr/>
            <p:nvPr/>
          </p:nvSpPr>
          <p:spPr>
            <a:xfrm>
              <a:off x="7109080" y="9042453"/>
              <a:ext cx="2135708" cy="654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rgbClr val="FFFFFF"/>
                  </a:solidFill>
                </a:rPr>
                <a:t>Mean of  dislikes count:</a:t>
              </a:r>
            </a:p>
            <a:p>
              <a:pPr marL="0" lvl="0" indent="0" algn="ctr" rtl="0">
                <a:spcBef>
                  <a:spcPts val="0"/>
                </a:spcBef>
                <a:spcAft>
                  <a:spcPts val="0"/>
                </a:spcAft>
                <a:buNone/>
              </a:pPr>
              <a:r>
                <a:rPr lang="en-US" sz="1400" b="1" dirty="0">
                  <a:solidFill>
                    <a:srgbClr val="FFFFFF"/>
                  </a:solidFill>
                </a:rPr>
                <a:t>1 K </a:t>
              </a:r>
              <a:endParaRPr sz="1400" b="1" dirty="0">
                <a:solidFill>
                  <a:srgbClr val="FFFFFF"/>
                </a:solidFill>
              </a:endParaRPr>
            </a:p>
          </p:txBody>
        </p:sp>
        <p:sp>
          <p:nvSpPr>
            <p:cNvPr id="20" name="Google Shape;64;p14">
              <a:extLst>
                <a:ext uri="{FF2B5EF4-FFF2-40B4-BE49-F238E27FC236}">
                  <a16:creationId xmlns:a16="http://schemas.microsoft.com/office/drawing/2014/main" id="{0159BC73-1ECA-4C76-A193-E7E5362DB507}"/>
                </a:ext>
              </a:extLst>
            </p:cNvPr>
            <p:cNvSpPr/>
            <p:nvPr/>
          </p:nvSpPr>
          <p:spPr>
            <a:xfrm>
              <a:off x="9525000" y="9027463"/>
              <a:ext cx="2135708" cy="654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rgbClr val="FFFFFF"/>
                  </a:solidFill>
                </a:rPr>
                <a:t>Mean of  dislikes count:</a:t>
              </a:r>
            </a:p>
            <a:p>
              <a:pPr marL="0" lvl="0" indent="0" algn="ctr" rtl="0">
                <a:spcBef>
                  <a:spcPts val="0"/>
                </a:spcBef>
                <a:spcAft>
                  <a:spcPts val="0"/>
                </a:spcAft>
                <a:buNone/>
              </a:pPr>
              <a:r>
                <a:rPr lang="en-US" sz="1400" b="1" dirty="0">
                  <a:solidFill>
                    <a:srgbClr val="FFFFFF"/>
                  </a:solidFill>
                </a:rPr>
                <a:t>4 K (4 times)</a:t>
              </a:r>
              <a:endParaRPr sz="1400" b="1" dirty="0">
                <a:solidFill>
                  <a:srgbClr val="FFFFFF"/>
                </a:solidFill>
              </a:endParaRPr>
            </a:p>
          </p:txBody>
        </p:sp>
      </p:grpSp>
      <p:grpSp>
        <p:nvGrpSpPr>
          <p:cNvPr id="5" name="Group 4">
            <a:extLst>
              <a:ext uri="{FF2B5EF4-FFF2-40B4-BE49-F238E27FC236}">
                <a16:creationId xmlns:a16="http://schemas.microsoft.com/office/drawing/2014/main" id="{38D22324-EFA5-4CDC-8914-31A5EAFAEC5C}"/>
              </a:ext>
            </a:extLst>
          </p:cNvPr>
          <p:cNvGrpSpPr/>
          <p:nvPr/>
        </p:nvGrpSpPr>
        <p:grpSpPr>
          <a:xfrm>
            <a:off x="12333096" y="1980755"/>
            <a:ext cx="5244918" cy="7302022"/>
            <a:chOff x="12251788" y="2350085"/>
            <a:chExt cx="5244918" cy="7302022"/>
          </a:xfrm>
        </p:grpSpPr>
        <p:sp>
          <p:nvSpPr>
            <p:cNvPr id="15" name="TextBox 13">
              <a:extLst>
                <a:ext uri="{FF2B5EF4-FFF2-40B4-BE49-F238E27FC236}">
                  <a16:creationId xmlns:a16="http://schemas.microsoft.com/office/drawing/2014/main" id="{5CC23878-763A-4FC5-8138-EADD55DB295E}"/>
                </a:ext>
              </a:extLst>
            </p:cNvPr>
            <p:cNvSpPr txBox="1"/>
            <p:nvPr/>
          </p:nvSpPr>
          <p:spPr>
            <a:xfrm>
              <a:off x="12699013" y="3082492"/>
              <a:ext cx="4595137" cy="2972988"/>
            </a:xfrm>
            <a:prstGeom prst="rect">
              <a:avLst/>
            </a:prstGeom>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marL="342900" indent="-342900">
                <a:lnSpc>
                  <a:spcPts val="3268"/>
                </a:lnSpc>
                <a:buFont typeface="Arial" panose="020B0604020202020204" pitchFamily="34" charset="0"/>
                <a:buChar char="•"/>
              </a:pPr>
              <a:r>
                <a:rPr lang="en-US" sz="2000" b="1" spc="197" dirty="0">
                  <a:solidFill>
                    <a:srgbClr val="FFFFFF"/>
                  </a:solidFill>
                  <a:latin typeface="Lato"/>
                </a:rPr>
                <a:t>U.S users tend to have higher view counts than Japanese users.</a:t>
              </a:r>
              <a:br>
                <a:rPr lang="en-US" sz="2000" b="1" spc="197" dirty="0">
                  <a:solidFill>
                    <a:srgbClr val="FFFFFF"/>
                  </a:solidFill>
                  <a:latin typeface="Lato"/>
                </a:rPr>
              </a:br>
              <a:endParaRPr lang="en-US" sz="1980" spc="197" dirty="0">
                <a:solidFill>
                  <a:srgbClr val="FFFFFF"/>
                </a:solidFill>
                <a:latin typeface="Lato"/>
              </a:endParaRPr>
            </a:p>
            <a:p>
              <a:pPr marL="342900" indent="-342900">
                <a:lnSpc>
                  <a:spcPts val="3268"/>
                </a:lnSpc>
                <a:buFont typeface="Arial" panose="020B0604020202020204" pitchFamily="34" charset="0"/>
                <a:buChar char="•"/>
              </a:pPr>
              <a:r>
                <a:rPr lang="en-US" sz="2000" b="1" spc="197" dirty="0">
                  <a:solidFill>
                    <a:srgbClr val="FFFFFF"/>
                  </a:solidFill>
                  <a:latin typeface="Lato"/>
                </a:rPr>
                <a:t>U.S users tend to clicks more dislikes than the Japanese users.</a:t>
              </a:r>
            </a:p>
          </p:txBody>
        </p:sp>
        <p:pic>
          <p:nvPicPr>
            <p:cNvPr id="22" name="Picture 21" descr="Chart, scatter chart&#10;&#10;Description automatically generated">
              <a:extLst>
                <a:ext uri="{FF2B5EF4-FFF2-40B4-BE49-F238E27FC236}">
                  <a16:creationId xmlns:a16="http://schemas.microsoft.com/office/drawing/2014/main" id="{55BDBB9D-D5BD-491E-AB55-1C9DEED265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51788" y="2350085"/>
              <a:ext cx="5162098" cy="5233147"/>
            </a:xfrm>
            <a:prstGeom prst="rect">
              <a:avLst/>
            </a:prstGeom>
          </p:spPr>
        </p:pic>
        <p:pic>
          <p:nvPicPr>
            <p:cNvPr id="23" name="Graphic 22" descr="Comment Heart">
              <a:extLst>
                <a:ext uri="{FF2B5EF4-FFF2-40B4-BE49-F238E27FC236}">
                  <a16:creationId xmlns:a16="http://schemas.microsoft.com/office/drawing/2014/main" id="{B521DC4B-9FA6-4328-A477-0CE0CB3A1DC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544238" y="7856446"/>
              <a:ext cx="914400" cy="914400"/>
            </a:xfrm>
            <a:prstGeom prst="rect">
              <a:avLst/>
            </a:prstGeom>
          </p:spPr>
        </p:pic>
        <p:sp>
          <p:nvSpPr>
            <p:cNvPr id="24" name="Google Shape;64;p14">
              <a:extLst>
                <a:ext uri="{FF2B5EF4-FFF2-40B4-BE49-F238E27FC236}">
                  <a16:creationId xmlns:a16="http://schemas.microsoft.com/office/drawing/2014/main" id="{EC440312-6E8C-42FA-B577-98A98E31DFD6}"/>
                </a:ext>
              </a:extLst>
            </p:cNvPr>
            <p:cNvSpPr/>
            <p:nvPr/>
          </p:nvSpPr>
          <p:spPr>
            <a:xfrm>
              <a:off x="12965703" y="8998107"/>
              <a:ext cx="1867134" cy="654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rgbClr val="FFFFFF"/>
                  </a:solidFill>
                </a:rPr>
                <a:t>Mean of likes count:</a:t>
              </a:r>
            </a:p>
            <a:p>
              <a:pPr marL="0" lvl="0" indent="0" algn="ctr" rtl="0">
                <a:spcBef>
                  <a:spcPts val="0"/>
                </a:spcBef>
                <a:spcAft>
                  <a:spcPts val="0"/>
                </a:spcAft>
                <a:buNone/>
              </a:pPr>
              <a:r>
                <a:rPr lang="en-US" sz="1400" b="1" dirty="0">
                  <a:solidFill>
                    <a:srgbClr val="FFFFFF"/>
                  </a:solidFill>
                </a:rPr>
                <a:t>4 k </a:t>
              </a:r>
              <a:endParaRPr sz="1400" b="1" dirty="0">
                <a:solidFill>
                  <a:srgbClr val="FFFFFF"/>
                </a:solidFill>
              </a:endParaRPr>
            </a:p>
          </p:txBody>
        </p:sp>
        <p:sp>
          <p:nvSpPr>
            <p:cNvPr id="28" name="Google Shape;64;p14">
              <a:extLst>
                <a:ext uri="{FF2B5EF4-FFF2-40B4-BE49-F238E27FC236}">
                  <a16:creationId xmlns:a16="http://schemas.microsoft.com/office/drawing/2014/main" id="{E23E08F3-00D5-4963-A2DC-102CD30902B4}"/>
                </a:ext>
              </a:extLst>
            </p:cNvPr>
            <p:cNvSpPr/>
            <p:nvPr/>
          </p:nvSpPr>
          <p:spPr>
            <a:xfrm>
              <a:off x="15629572" y="8998107"/>
              <a:ext cx="1867134" cy="654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1400" b="1" dirty="0">
                <a:solidFill>
                  <a:srgbClr val="FFFFFF"/>
                </a:solidFill>
              </a:endParaRPr>
            </a:p>
            <a:p>
              <a:pPr marL="0" lvl="0" indent="0" algn="ctr" rtl="0">
                <a:spcBef>
                  <a:spcPts val="0"/>
                </a:spcBef>
                <a:spcAft>
                  <a:spcPts val="0"/>
                </a:spcAft>
                <a:buNone/>
              </a:pPr>
              <a:r>
                <a:rPr lang="en-US" sz="1400" b="1" dirty="0">
                  <a:solidFill>
                    <a:srgbClr val="FFFFFF"/>
                  </a:solidFill>
                </a:rPr>
                <a:t>Mean of likes count:</a:t>
              </a:r>
            </a:p>
            <a:p>
              <a:pPr algn="ctr"/>
              <a:r>
                <a:rPr lang="en-US" sz="1400" b="1" dirty="0">
                  <a:solidFill>
                    <a:srgbClr val="FFFFFF"/>
                  </a:solidFill>
                </a:rPr>
                <a:t>10k (1.5 times)</a:t>
              </a:r>
            </a:p>
            <a:p>
              <a:pPr marL="0" lvl="0" indent="0" algn="ctr" rtl="0">
                <a:spcBef>
                  <a:spcPts val="0"/>
                </a:spcBef>
                <a:spcAft>
                  <a:spcPts val="0"/>
                </a:spcAft>
                <a:buNone/>
              </a:pPr>
              <a:endParaRPr sz="1400" b="1" dirty="0">
                <a:solidFill>
                  <a:srgbClr val="FFFFFF"/>
                </a:solidFill>
              </a:endParaRPr>
            </a:p>
          </p:txBody>
        </p:sp>
        <p:sp>
          <p:nvSpPr>
            <p:cNvPr id="29" name="TextBox 28">
              <a:extLst>
                <a:ext uri="{FF2B5EF4-FFF2-40B4-BE49-F238E27FC236}">
                  <a16:creationId xmlns:a16="http://schemas.microsoft.com/office/drawing/2014/main" id="{07E8ABB3-445F-4015-9948-AC4E364F489B}"/>
                </a:ext>
              </a:extLst>
            </p:cNvPr>
            <p:cNvSpPr txBox="1"/>
            <p:nvPr/>
          </p:nvSpPr>
          <p:spPr>
            <a:xfrm>
              <a:off x="15500762" y="8090614"/>
              <a:ext cx="846707" cy="400110"/>
            </a:xfrm>
            <a:prstGeom prst="rect">
              <a:avLst/>
            </a:prstGeom>
            <a:noFill/>
          </p:spPr>
          <p:txBody>
            <a:bodyPr wrap="non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Likes</a:t>
              </a:r>
            </a:p>
          </p:txBody>
        </p:sp>
      </p:grpSp>
    </p:spTree>
    <p:extLst>
      <p:ext uri="{BB962C8B-B14F-4D97-AF65-F5344CB8AC3E}">
        <p14:creationId xmlns:p14="http://schemas.microsoft.com/office/powerpoint/2010/main" val="2164958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3"/>
          <a:srcRect/>
          <a:stretch>
            <a:fillRect/>
          </a:stretch>
        </p:blipFill>
        <p:spPr>
          <a:xfrm rot="-5400000">
            <a:off x="14787109" y="0"/>
            <a:ext cx="3500891" cy="3500891"/>
          </a:xfrm>
          <a:prstGeom prst="rect">
            <a:avLst/>
          </a:prstGeom>
        </p:spPr>
      </p:pic>
      <p:grpSp>
        <p:nvGrpSpPr>
          <p:cNvPr id="30" name="Group 29">
            <a:extLst>
              <a:ext uri="{FF2B5EF4-FFF2-40B4-BE49-F238E27FC236}">
                <a16:creationId xmlns:a16="http://schemas.microsoft.com/office/drawing/2014/main" id="{B9EB4F6E-70B0-4719-A4E0-76BC0E03D1A2}"/>
              </a:ext>
            </a:extLst>
          </p:cNvPr>
          <p:cNvGrpSpPr/>
          <p:nvPr/>
        </p:nvGrpSpPr>
        <p:grpSpPr>
          <a:xfrm>
            <a:off x="228600" y="1750443"/>
            <a:ext cx="9088636" cy="7315202"/>
            <a:chOff x="2594300" y="-664116"/>
            <a:chExt cx="11302764" cy="7315202"/>
          </a:xfrm>
        </p:grpSpPr>
        <p:grpSp>
          <p:nvGrpSpPr>
            <p:cNvPr id="15" name="Group 15"/>
            <p:cNvGrpSpPr/>
            <p:nvPr/>
          </p:nvGrpSpPr>
          <p:grpSpPr>
            <a:xfrm>
              <a:off x="2848064" y="-664116"/>
              <a:ext cx="11049000" cy="1852271"/>
              <a:chOff x="718446" y="-12681526"/>
              <a:chExt cx="10039801" cy="3050598"/>
            </a:xfrm>
          </p:grpSpPr>
          <p:sp>
            <p:nvSpPr>
              <p:cNvPr id="16" name="TextBox 16"/>
              <p:cNvSpPr txBox="1"/>
              <p:nvPr/>
            </p:nvSpPr>
            <p:spPr>
              <a:xfrm>
                <a:off x="854055" y="-12681526"/>
                <a:ext cx="4884292" cy="617249"/>
              </a:xfrm>
              <a:prstGeom prst="rect">
                <a:avLst/>
              </a:prstGeom>
            </p:spPr>
            <p:txBody>
              <a:bodyPr lIns="0" tIns="0" rIns="0" bIns="0" rtlCol="0" anchor="t">
                <a:spAutoFit/>
              </a:bodyPr>
              <a:lstStyle/>
              <a:p>
                <a:pPr>
                  <a:lnSpc>
                    <a:spcPts val="3125"/>
                  </a:lnSpc>
                </a:pPr>
                <a:r>
                  <a:rPr lang="en-US" sz="2500" dirty="0">
                    <a:solidFill>
                      <a:srgbClr val="000000"/>
                    </a:solidFill>
                    <a:latin typeface="Muli Regular Bold"/>
                  </a:rPr>
                  <a:t>U.S Videos Titles  </a:t>
                </a:r>
              </a:p>
            </p:txBody>
          </p:sp>
          <p:sp>
            <p:nvSpPr>
              <p:cNvPr id="17" name="TextBox 17"/>
              <p:cNvSpPr txBox="1"/>
              <p:nvPr/>
            </p:nvSpPr>
            <p:spPr>
              <a:xfrm>
                <a:off x="718446" y="-11358165"/>
                <a:ext cx="10039801" cy="1727237"/>
              </a:xfrm>
              <a:prstGeom prst="rect">
                <a:avLst/>
              </a:prstGeom>
            </p:spPr>
            <p:txBody>
              <a:bodyPr wrap="square" lIns="0" tIns="0" rIns="0" bIns="0" rtlCol="0" anchor="t">
                <a:spAutoFit/>
              </a:bodyPr>
              <a:lstStyle/>
              <a:p>
                <a:pPr>
                  <a:lnSpc>
                    <a:spcPts val="2799"/>
                  </a:lnSpc>
                </a:pPr>
                <a:r>
                  <a:rPr lang="en-US" sz="2000" spc="20" dirty="0">
                    <a:solidFill>
                      <a:srgbClr val="000000"/>
                    </a:solidFill>
                    <a:latin typeface="Muli Regular"/>
                  </a:rPr>
                  <a:t>Most common words : Official, music videos, trailer, Game Highlight</a:t>
                </a:r>
              </a:p>
              <a:p>
                <a:pPr>
                  <a:lnSpc>
                    <a:spcPts val="2799"/>
                  </a:lnSpc>
                </a:pPr>
                <a:r>
                  <a:rPr lang="en-US" sz="2000" spc="20" dirty="0">
                    <a:solidFill>
                      <a:srgbClr val="000000"/>
                    </a:solidFill>
                    <a:latin typeface="Muli Regular"/>
                  </a:rPr>
                  <a:t>Cultural Hot words: Black Panther, Infinity War,  Super Bowl,</a:t>
                </a:r>
              </a:p>
              <a:p>
                <a:pPr>
                  <a:lnSpc>
                    <a:spcPts val="2799"/>
                  </a:lnSpc>
                </a:pPr>
                <a:r>
                  <a:rPr lang="en-US" sz="2000" spc="20" dirty="0">
                    <a:solidFill>
                      <a:srgbClr val="000000"/>
                    </a:solidFill>
                    <a:latin typeface="Muli Regular"/>
                  </a:rPr>
                  <a:t>                                   American Idol, Selena Gomez, Among Us</a:t>
                </a:r>
              </a:p>
            </p:txBody>
          </p:sp>
        </p:grpSp>
        <p:pic>
          <p:nvPicPr>
            <p:cNvPr id="19" name="Picture 18" descr="Text&#10;&#10;Description automatically generated">
              <a:extLst>
                <a:ext uri="{FF2B5EF4-FFF2-40B4-BE49-F238E27FC236}">
                  <a16:creationId xmlns:a16="http://schemas.microsoft.com/office/drawing/2014/main" id="{2C949B2C-3F38-4BA7-ABC2-9E2891813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4300" y="1859698"/>
              <a:ext cx="10224766" cy="4791388"/>
            </a:xfrm>
            <a:prstGeom prst="rect">
              <a:avLst/>
            </a:prstGeom>
          </p:spPr>
        </p:pic>
      </p:grpSp>
      <p:pic>
        <p:nvPicPr>
          <p:cNvPr id="6" name="Picture 6"/>
          <p:cNvPicPr>
            <a:picLocks noChangeAspect="1"/>
          </p:cNvPicPr>
          <p:nvPr/>
        </p:nvPicPr>
        <p:blipFill>
          <a:blip r:embed="rId5"/>
          <a:srcRect/>
          <a:stretch>
            <a:fillRect/>
          </a:stretch>
        </p:blipFill>
        <p:spPr>
          <a:xfrm rot="-10800000">
            <a:off x="-19987" y="8479766"/>
            <a:ext cx="1807234" cy="1807234"/>
          </a:xfrm>
          <a:prstGeom prst="rect">
            <a:avLst/>
          </a:prstGeom>
        </p:spPr>
      </p:pic>
      <p:sp>
        <p:nvSpPr>
          <p:cNvPr id="14" name="TextBox 8">
            <a:extLst>
              <a:ext uri="{FF2B5EF4-FFF2-40B4-BE49-F238E27FC236}">
                <a16:creationId xmlns:a16="http://schemas.microsoft.com/office/drawing/2014/main" id="{A1D8DA04-BE6B-40DE-B4CF-FE23AF0268C4}"/>
              </a:ext>
            </a:extLst>
          </p:cNvPr>
          <p:cNvSpPr txBox="1"/>
          <p:nvPr/>
        </p:nvSpPr>
        <p:spPr>
          <a:xfrm>
            <a:off x="856147" y="-97384"/>
            <a:ext cx="16002000" cy="1026691"/>
          </a:xfrm>
          <a:prstGeom prst="rect">
            <a:avLst/>
          </a:prstGeom>
        </p:spPr>
        <p:txBody>
          <a:bodyPr wrap="square" lIns="0" tIns="0" rIns="0" bIns="0" rtlCol="0" anchor="t">
            <a:spAutoFit/>
          </a:bodyPr>
          <a:lstStyle/>
          <a:p>
            <a:pPr>
              <a:lnSpc>
                <a:spcPts val="9350"/>
              </a:lnSpc>
            </a:pPr>
            <a:r>
              <a:rPr lang="en-US" sz="4000" dirty="0">
                <a:solidFill>
                  <a:srgbClr val="000000"/>
                </a:solidFill>
                <a:latin typeface="Muli Bold Bold"/>
              </a:rPr>
              <a:t>Most common words in Titles</a:t>
            </a:r>
            <a:endParaRPr lang="en-US" sz="6000" dirty="0">
              <a:solidFill>
                <a:srgbClr val="000000"/>
              </a:solidFill>
              <a:latin typeface="Muli Bold Bold"/>
            </a:endParaRPr>
          </a:p>
        </p:txBody>
      </p:sp>
      <p:sp>
        <p:nvSpPr>
          <p:cNvPr id="18" name="TextBox 16">
            <a:extLst>
              <a:ext uri="{FF2B5EF4-FFF2-40B4-BE49-F238E27FC236}">
                <a16:creationId xmlns:a16="http://schemas.microsoft.com/office/drawing/2014/main" id="{AD36D948-ADB2-496F-88BB-2BC3DF715241}"/>
              </a:ext>
            </a:extLst>
          </p:cNvPr>
          <p:cNvSpPr txBox="1"/>
          <p:nvPr/>
        </p:nvSpPr>
        <p:spPr>
          <a:xfrm>
            <a:off x="9477531" y="1699188"/>
            <a:ext cx="4322287" cy="374783"/>
          </a:xfrm>
          <a:prstGeom prst="rect">
            <a:avLst/>
          </a:prstGeom>
        </p:spPr>
        <p:txBody>
          <a:bodyPr lIns="0" tIns="0" rIns="0" bIns="0" rtlCol="0" anchor="t">
            <a:spAutoFit/>
          </a:bodyPr>
          <a:lstStyle/>
          <a:p>
            <a:pPr>
              <a:lnSpc>
                <a:spcPts val="3125"/>
              </a:lnSpc>
            </a:pPr>
            <a:r>
              <a:rPr lang="en-US" sz="2500" dirty="0">
                <a:solidFill>
                  <a:srgbClr val="000000"/>
                </a:solidFill>
                <a:latin typeface="Muli Regular Bold"/>
              </a:rPr>
              <a:t>Japan Videos Titles  </a:t>
            </a:r>
          </a:p>
        </p:txBody>
      </p:sp>
      <p:pic>
        <p:nvPicPr>
          <p:cNvPr id="13" name="Picture 12" descr="A close up of a newspaper&#10;&#10;Description automatically generated">
            <a:extLst>
              <a:ext uri="{FF2B5EF4-FFF2-40B4-BE49-F238E27FC236}">
                <a16:creationId xmlns:a16="http://schemas.microsoft.com/office/drawing/2014/main" id="{56FDFCAF-2EF9-413B-AE84-E03604DD6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8800" y="4270772"/>
            <a:ext cx="8480440" cy="4814960"/>
          </a:xfrm>
          <a:prstGeom prst="rect">
            <a:avLst/>
          </a:prstGeom>
        </p:spPr>
      </p:pic>
      <p:sp>
        <p:nvSpPr>
          <p:cNvPr id="21" name="TextBox 17">
            <a:extLst>
              <a:ext uri="{FF2B5EF4-FFF2-40B4-BE49-F238E27FC236}">
                <a16:creationId xmlns:a16="http://schemas.microsoft.com/office/drawing/2014/main" id="{3A22A5D9-A642-43D6-AA70-EB15A0F92C33}"/>
              </a:ext>
            </a:extLst>
          </p:cNvPr>
          <p:cNvSpPr txBox="1"/>
          <p:nvPr/>
        </p:nvSpPr>
        <p:spPr>
          <a:xfrm>
            <a:off x="9559598" y="2468461"/>
            <a:ext cx="8480440" cy="1407821"/>
          </a:xfrm>
          <a:prstGeom prst="rect">
            <a:avLst/>
          </a:prstGeom>
        </p:spPr>
        <p:txBody>
          <a:bodyPr wrap="square" lIns="0" tIns="0" rIns="0" bIns="0" rtlCol="0" anchor="t">
            <a:spAutoFit/>
          </a:bodyPr>
          <a:lstStyle/>
          <a:p>
            <a:pPr>
              <a:lnSpc>
                <a:spcPts val="2799"/>
              </a:lnSpc>
            </a:pPr>
            <a:r>
              <a:rPr lang="en-US" sz="2000" spc="20" dirty="0">
                <a:solidFill>
                  <a:srgbClr val="000000"/>
                </a:solidFill>
                <a:latin typeface="Muli Regular"/>
              </a:rPr>
              <a:t>Most common English words : Official, Game highlights</a:t>
            </a:r>
          </a:p>
          <a:p>
            <a:pPr>
              <a:lnSpc>
                <a:spcPts val="2799"/>
              </a:lnSpc>
            </a:pPr>
            <a:r>
              <a:rPr lang="en-US" sz="2000" spc="20" dirty="0">
                <a:solidFill>
                  <a:srgbClr val="000000"/>
                </a:solidFill>
                <a:latin typeface="Muli Regular"/>
              </a:rPr>
              <a:t>Cultural Hot words: </a:t>
            </a:r>
          </a:p>
          <a:p>
            <a:pPr>
              <a:lnSpc>
                <a:spcPts val="2799"/>
              </a:lnSpc>
            </a:pPr>
            <a:r>
              <a:rPr lang="en-US" sz="2000" spc="20" dirty="0">
                <a:solidFill>
                  <a:srgbClr val="000000"/>
                </a:solidFill>
                <a:latin typeface="Muli Regular"/>
              </a:rPr>
              <a:t>One Piece(</a:t>
            </a:r>
            <a:r>
              <a:rPr lang="en-US" sz="2000" i="0" dirty="0">
                <a:solidFill>
                  <a:srgbClr val="4D5156"/>
                </a:solidFill>
                <a:effectLst/>
                <a:latin typeface="Roboto"/>
              </a:rPr>
              <a:t> </a:t>
            </a:r>
            <a:r>
              <a:rPr lang="en-US" sz="2000" spc="20" dirty="0">
                <a:solidFill>
                  <a:srgbClr val="000000"/>
                </a:solidFill>
                <a:latin typeface="Muli Regular"/>
              </a:rPr>
              <a:t>manga series),  </a:t>
            </a:r>
            <a:r>
              <a:rPr lang="en-US" sz="2000" spc="20" dirty="0" err="1">
                <a:solidFill>
                  <a:srgbClr val="000000"/>
                </a:solidFill>
                <a:latin typeface="Muli Regular"/>
              </a:rPr>
              <a:t>King&amp;Prince</a:t>
            </a:r>
            <a:r>
              <a:rPr lang="en-US" sz="2000" spc="20" dirty="0">
                <a:solidFill>
                  <a:srgbClr val="000000"/>
                </a:solidFill>
                <a:latin typeface="Muli Regular"/>
              </a:rPr>
              <a:t> (Japanese idol),</a:t>
            </a:r>
          </a:p>
          <a:p>
            <a:pPr>
              <a:lnSpc>
                <a:spcPts val="2799"/>
              </a:lnSpc>
            </a:pPr>
            <a:r>
              <a:rPr lang="en-US" sz="2000" spc="20" dirty="0">
                <a:solidFill>
                  <a:srgbClr val="000000"/>
                </a:solidFill>
                <a:latin typeface="Muli Regular"/>
              </a:rPr>
              <a:t>Shohei </a:t>
            </a:r>
            <a:r>
              <a:rPr lang="en-US" sz="2000" spc="20" dirty="0" err="1">
                <a:solidFill>
                  <a:srgbClr val="000000"/>
                </a:solidFill>
                <a:latin typeface="Muli Regular"/>
              </a:rPr>
              <a:t>Ohtani</a:t>
            </a:r>
            <a:r>
              <a:rPr lang="en-US" sz="2000" spc="20" dirty="0">
                <a:solidFill>
                  <a:srgbClr val="000000"/>
                </a:solidFill>
                <a:latin typeface="Muli Regular"/>
              </a:rPr>
              <a:t> (baseball pitcher),  BTS, ITZY,(KPOP)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ae95f6f087_5_91"/>
          <p:cNvSpPr txBox="1">
            <a:spLocks noGrp="1"/>
          </p:cNvSpPr>
          <p:nvPr>
            <p:ph type="ctrTitle"/>
          </p:nvPr>
        </p:nvSpPr>
        <p:spPr>
          <a:xfrm>
            <a:off x="181530" y="-1"/>
            <a:ext cx="12759300" cy="1803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7200"/>
              <a:buFont typeface="Arial"/>
              <a:buNone/>
            </a:pPr>
            <a:r>
              <a:rPr lang="en-US" sz="7200" b="1" i="0" u="none" strike="noStrike" cap="none">
                <a:solidFill>
                  <a:schemeClr val="dk1"/>
                </a:solidFill>
                <a:latin typeface="Arial"/>
                <a:ea typeface="Arial"/>
                <a:cs typeface="Arial"/>
                <a:sym typeface="Arial"/>
              </a:rPr>
              <a:t>YouTube Videos Analysis</a:t>
            </a:r>
            <a:endParaRPr/>
          </a:p>
        </p:txBody>
      </p:sp>
      <p:sp>
        <p:nvSpPr>
          <p:cNvPr id="393" name="Google Shape;393;gae95f6f087_5_91"/>
          <p:cNvSpPr txBox="1">
            <a:spLocks noGrp="1"/>
          </p:cNvSpPr>
          <p:nvPr>
            <p:ph type="subTitle" idx="1"/>
          </p:nvPr>
        </p:nvSpPr>
        <p:spPr>
          <a:xfrm>
            <a:off x="8610600" y="3659400"/>
            <a:ext cx="8986800" cy="5765100"/>
          </a:xfrm>
          <a:prstGeom prst="rect">
            <a:avLst/>
          </a:prstGeom>
          <a:noFill/>
          <a:ln>
            <a:noFill/>
          </a:ln>
        </p:spPr>
        <p:txBody>
          <a:bodyPr spcFirstLastPara="1" wrap="square" lIns="91425" tIns="45700" rIns="91425" bIns="45700" anchor="t" anchorCtr="0">
            <a:noAutofit/>
          </a:bodyPr>
          <a:lstStyle/>
          <a:p>
            <a:pPr marL="571500" marR="0" lvl="0" indent="-571500" algn="l" rtl="0">
              <a:lnSpc>
                <a:spcPct val="90000"/>
              </a:lnSpc>
              <a:spcBef>
                <a:spcPts val="0"/>
              </a:spcBef>
              <a:spcAft>
                <a:spcPts val="0"/>
              </a:spcAft>
              <a:buClr>
                <a:schemeClr val="dk1"/>
              </a:buClr>
              <a:buSzPts val="4200"/>
              <a:buFont typeface="Arial" panose="020B0604020202020204" pitchFamily="34" charset="0"/>
              <a:buChar char="•"/>
            </a:pPr>
            <a:r>
              <a:rPr lang="en-US" sz="4200" b="0" i="0" u="none" strike="noStrike" cap="none" dirty="0">
                <a:solidFill>
                  <a:schemeClr val="dk1"/>
                </a:solidFill>
                <a:latin typeface="Calibri"/>
                <a:ea typeface="Calibri"/>
                <a:cs typeface="Calibri"/>
                <a:sym typeface="Calibri"/>
              </a:rPr>
              <a:t>Top 10 videos for the US/Japan            （Analysis for view count/like/dislike)</a:t>
            </a:r>
          </a:p>
          <a:p>
            <a:pPr marL="0" marR="0" lvl="0" indent="0" algn="l" rtl="0">
              <a:lnSpc>
                <a:spcPct val="90000"/>
              </a:lnSpc>
              <a:spcBef>
                <a:spcPts val="0"/>
              </a:spcBef>
              <a:spcAft>
                <a:spcPts val="0"/>
              </a:spcAft>
              <a:buClr>
                <a:schemeClr val="dk1"/>
              </a:buClr>
              <a:buSzPts val="4200"/>
              <a:buFont typeface="Arial"/>
              <a:buNone/>
            </a:pPr>
            <a:endParaRPr lang="en-US" sz="4200" dirty="0"/>
          </a:p>
          <a:p>
            <a:pPr marL="0" marR="0" lvl="0" indent="0" algn="l" rtl="0">
              <a:lnSpc>
                <a:spcPct val="90000"/>
              </a:lnSpc>
              <a:spcBef>
                <a:spcPts val="0"/>
              </a:spcBef>
              <a:spcAft>
                <a:spcPts val="0"/>
              </a:spcAft>
              <a:buClr>
                <a:schemeClr val="dk1"/>
              </a:buClr>
              <a:buSzPts val="4200"/>
              <a:buFont typeface="Arial"/>
              <a:buNone/>
            </a:pPr>
            <a:endParaRPr lang="en-US" sz="4200" dirty="0"/>
          </a:p>
          <a:p>
            <a:pPr marL="571500" marR="0" lvl="0" indent="-571500" algn="l" rtl="0">
              <a:lnSpc>
                <a:spcPct val="90000"/>
              </a:lnSpc>
              <a:spcBef>
                <a:spcPts val="0"/>
              </a:spcBef>
              <a:spcAft>
                <a:spcPts val="0"/>
              </a:spcAft>
              <a:buClr>
                <a:schemeClr val="dk1"/>
              </a:buClr>
              <a:buSzPts val="4200"/>
              <a:buFont typeface="Arial" panose="020B0604020202020204" pitchFamily="34" charset="0"/>
              <a:buChar char="•"/>
            </a:pPr>
            <a:r>
              <a:rPr lang="en-US" sz="4200" dirty="0"/>
              <a:t>Days to go trending for videos  in 2018/2020 for the US and Japan</a:t>
            </a:r>
            <a:endParaRPr sz="4200" dirty="0"/>
          </a:p>
          <a:p>
            <a:pPr marL="0" marR="0" lvl="0" indent="0" algn="l" rtl="0">
              <a:lnSpc>
                <a:spcPct val="90000"/>
              </a:lnSpc>
              <a:spcBef>
                <a:spcPts val="1000"/>
              </a:spcBef>
              <a:spcAft>
                <a:spcPts val="0"/>
              </a:spcAft>
              <a:buClr>
                <a:schemeClr val="dk1"/>
              </a:buClr>
              <a:buSzPts val="2700"/>
              <a:buFont typeface="Arial"/>
              <a:buNone/>
            </a:pPr>
            <a:endParaRPr sz="2700" b="0" i="0" u="none" strike="noStrike" cap="none"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2700"/>
              <a:buNone/>
            </a:pPr>
            <a:endParaRPr sz="2700" b="0" i="0" u="none" strike="noStrike" cap="none" dirty="0">
              <a:solidFill>
                <a:schemeClr val="dk1"/>
              </a:solidFill>
              <a:latin typeface="Calibri"/>
              <a:ea typeface="Calibri"/>
              <a:cs typeface="Calibri"/>
              <a:sym typeface="Calibri"/>
            </a:endParaRPr>
          </a:p>
        </p:txBody>
      </p:sp>
      <p:sp>
        <p:nvSpPr>
          <p:cNvPr id="394" name="Google Shape;394;gae95f6f087_5_91"/>
          <p:cNvSpPr/>
          <p:nvPr/>
        </p:nvSpPr>
        <p:spPr>
          <a:xfrm>
            <a:off x="1" y="1803365"/>
            <a:ext cx="6842600" cy="7621135"/>
          </a:xfrm>
          <a:custGeom>
            <a:avLst/>
            <a:gdLst/>
            <a:ahLst/>
            <a:cxnLst/>
            <a:rect l="l" t="t" r="r" b="b"/>
            <a:pathLst>
              <a:path w="5496064" h="5655759" extrusionOk="0">
                <a:moveTo>
                  <a:pt x="1078581" y="0"/>
                </a:moveTo>
                <a:cubicBezTo>
                  <a:pt x="2554360" y="0"/>
                  <a:pt x="3657090" y="41086"/>
                  <a:pt x="4386762" y="123256"/>
                </a:cubicBezTo>
                <a:cubicBezTo>
                  <a:pt x="4620128" y="149551"/>
                  <a:pt x="4824732" y="244867"/>
                  <a:pt x="5000577" y="409208"/>
                </a:cubicBezTo>
                <a:cubicBezTo>
                  <a:pt x="5176422" y="573549"/>
                  <a:pt x="5290638" y="775689"/>
                  <a:pt x="5343227" y="1015628"/>
                </a:cubicBezTo>
                <a:cubicBezTo>
                  <a:pt x="5389244" y="1229272"/>
                  <a:pt x="5424575" y="1471675"/>
                  <a:pt x="5449229" y="1742836"/>
                </a:cubicBezTo>
                <a:cubicBezTo>
                  <a:pt x="5473878" y="2013997"/>
                  <a:pt x="5487846" y="2238323"/>
                  <a:pt x="5491137" y="2415813"/>
                </a:cubicBezTo>
                <a:cubicBezTo>
                  <a:pt x="5494423" y="2593300"/>
                  <a:pt x="5496064" y="2839811"/>
                  <a:pt x="5496064" y="3155348"/>
                </a:cubicBezTo>
                <a:cubicBezTo>
                  <a:pt x="5496064" y="3470881"/>
                  <a:pt x="5494423" y="3717393"/>
                  <a:pt x="5491137" y="3894879"/>
                </a:cubicBezTo>
                <a:cubicBezTo>
                  <a:pt x="5487846" y="4072369"/>
                  <a:pt x="5473878" y="4296695"/>
                  <a:pt x="5449229" y="4567857"/>
                </a:cubicBezTo>
                <a:cubicBezTo>
                  <a:pt x="5424575" y="4839022"/>
                  <a:pt x="5387599" y="5081425"/>
                  <a:pt x="5338296" y="5295065"/>
                </a:cubicBezTo>
                <a:cubicBezTo>
                  <a:pt x="5312003" y="5415035"/>
                  <a:pt x="5270507" y="5525554"/>
                  <a:pt x="5213810" y="5626625"/>
                </a:cubicBezTo>
                <a:lnTo>
                  <a:pt x="5194366" y="5655759"/>
                </a:lnTo>
                <a:lnTo>
                  <a:pt x="0" y="5655759"/>
                </a:lnTo>
                <a:lnTo>
                  <a:pt x="0" y="5017060"/>
                </a:lnTo>
                <a:lnTo>
                  <a:pt x="56790" y="5038694"/>
                </a:lnTo>
                <a:cubicBezTo>
                  <a:pt x="82263" y="5045267"/>
                  <a:pt x="107325" y="5048553"/>
                  <a:pt x="131974" y="5048553"/>
                </a:cubicBezTo>
                <a:cubicBezTo>
                  <a:pt x="197713" y="5048553"/>
                  <a:pt x="253589" y="5032121"/>
                  <a:pt x="299602" y="4999254"/>
                </a:cubicBezTo>
                <a:lnTo>
                  <a:pt x="2823880" y="3421578"/>
                </a:lnTo>
                <a:cubicBezTo>
                  <a:pt x="2922487" y="3365702"/>
                  <a:pt x="2971790" y="3276959"/>
                  <a:pt x="2971790" y="3155348"/>
                </a:cubicBezTo>
                <a:cubicBezTo>
                  <a:pt x="2971790" y="3033733"/>
                  <a:pt x="2922487" y="2944990"/>
                  <a:pt x="2823880" y="2889114"/>
                </a:cubicBezTo>
                <a:lnTo>
                  <a:pt x="299602" y="1311443"/>
                </a:lnTo>
                <a:cubicBezTo>
                  <a:pt x="248657" y="1278571"/>
                  <a:pt x="196479" y="1261317"/>
                  <a:pt x="143067" y="1259672"/>
                </a:cubicBezTo>
                <a:cubicBezTo>
                  <a:pt x="116363" y="1258851"/>
                  <a:pt x="89350" y="1261933"/>
                  <a:pt x="62028" y="1268917"/>
                </a:cubicBezTo>
                <a:lnTo>
                  <a:pt x="0" y="1293359"/>
                </a:lnTo>
                <a:lnTo>
                  <a:pt x="0" y="8465"/>
                </a:lnTo>
                <a:lnTo>
                  <a:pt x="41691" y="7704"/>
                </a:lnTo>
                <a:cubicBezTo>
                  <a:pt x="364005" y="2568"/>
                  <a:pt x="709635" y="0"/>
                  <a:pt x="1078581" y="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7872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ae95f6f087_5_97"/>
          <p:cNvSpPr/>
          <p:nvPr/>
        </p:nvSpPr>
        <p:spPr>
          <a:xfrm flipH="1">
            <a:off x="14148185" y="1642976"/>
            <a:ext cx="2862300" cy="2592900"/>
          </a:xfrm>
          <a:prstGeom prst="halfFrame">
            <a:avLst>
              <a:gd name="adj1" fmla="val 3214"/>
              <a:gd name="adj2" fmla="val 3769"/>
            </a:avLst>
          </a:prstGeom>
          <a:solidFill>
            <a:srgbClr val="FF0000"/>
          </a:solidFill>
          <a:ln>
            <a:noFill/>
          </a:ln>
        </p:spPr>
        <p:txBody>
          <a:bodyPr spcFirstLastPara="1" wrap="square" lIns="91425" tIns="45701" rIns="91425" bIns="45701" anchor="ctr" anchorCtr="0">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sz="4050">
              <a:solidFill>
                <a:schemeClr val="dk1"/>
              </a:solidFill>
              <a:latin typeface="Calibri"/>
              <a:ea typeface="Calibri"/>
              <a:cs typeface="Calibri"/>
              <a:sym typeface="Calibri"/>
            </a:endParaRPr>
          </a:p>
        </p:txBody>
      </p:sp>
      <p:sp>
        <p:nvSpPr>
          <p:cNvPr id="400" name="Google Shape;400;gae95f6f087_5_97"/>
          <p:cNvSpPr txBox="1">
            <a:spLocks noGrp="1"/>
          </p:cNvSpPr>
          <p:nvPr>
            <p:ph type="title"/>
          </p:nvPr>
        </p:nvSpPr>
        <p:spPr>
          <a:xfrm>
            <a:off x="4984085" y="369675"/>
            <a:ext cx="12477900" cy="1062300"/>
          </a:xfrm>
          <a:prstGeom prst="rect">
            <a:avLst/>
          </a:prstGeom>
          <a:noFill/>
          <a:ln>
            <a:noFill/>
          </a:ln>
        </p:spPr>
        <p:txBody>
          <a:bodyPr spcFirstLastPara="1" vert="horz" wrap="square" lIns="91425" tIns="45701" rIns="91425" bIns="45701" rtlCol="0" anchor="ctr" anchorCtr="0">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spcBef>
                <a:spcPts val="0"/>
              </a:spcBef>
              <a:buClr>
                <a:schemeClr val="dk1"/>
              </a:buClr>
              <a:buSzPts val="5400"/>
            </a:pPr>
            <a:r>
              <a:rPr lang="en-US" sz="5400" b="1" dirty="0">
                <a:solidFill>
                  <a:schemeClr val="dk1"/>
                </a:solidFill>
                <a:latin typeface="Arial"/>
                <a:ea typeface="Arial"/>
                <a:cs typeface="Arial"/>
                <a:sym typeface="Arial"/>
              </a:rPr>
              <a:t>Top 10 videos for the US/Japan</a:t>
            </a:r>
            <a:br>
              <a:rPr lang="en-US" sz="5400" dirty="0">
                <a:solidFill>
                  <a:schemeClr val="dk1"/>
                </a:solidFill>
                <a:latin typeface="Calibri"/>
                <a:ea typeface="Calibri"/>
                <a:cs typeface="Calibri"/>
                <a:sym typeface="Calibri"/>
              </a:rPr>
            </a:br>
            <a:endParaRPr sz="4500" dirty="0">
              <a:solidFill>
                <a:schemeClr val="dk1"/>
              </a:solidFill>
              <a:latin typeface="Helvetica Neue"/>
              <a:ea typeface="Helvetica Neue"/>
              <a:cs typeface="Helvetica Neue"/>
              <a:sym typeface="Helvetica Neue"/>
            </a:endParaRPr>
          </a:p>
        </p:txBody>
      </p:sp>
      <p:pic>
        <p:nvPicPr>
          <p:cNvPr id="401" name="Google Shape;401;gae95f6f087_5_97"/>
          <p:cNvPicPr preferRelativeResize="0"/>
          <p:nvPr/>
        </p:nvPicPr>
        <p:blipFill rotWithShape="1">
          <a:blip r:embed="rId3">
            <a:alphaModFix/>
          </a:blip>
          <a:srcRect/>
          <a:stretch/>
        </p:blipFill>
        <p:spPr>
          <a:xfrm>
            <a:off x="16202025" y="8720148"/>
            <a:ext cx="1798353" cy="1266039"/>
          </a:xfrm>
          <a:prstGeom prst="rect">
            <a:avLst/>
          </a:prstGeom>
          <a:noFill/>
          <a:ln>
            <a:noFill/>
          </a:ln>
        </p:spPr>
      </p:pic>
      <p:sp>
        <p:nvSpPr>
          <p:cNvPr id="402" name="Google Shape;402;gae95f6f087_5_97"/>
          <p:cNvSpPr/>
          <p:nvPr/>
        </p:nvSpPr>
        <p:spPr>
          <a:xfrm rot="10800000" flipH="1">
            <a:off x="585786" y="6975896"/>
            <a:ext cx="2862300" cy="2592900"/>
          </a:xfrm>
          <a:prstGeom prst="halfFrame">
            <a:avLst>
              <a:gd name="adj1" fmla="val 5418"/>
              <a:gd name="adj2" fmla="val 6478"/>
            </a:avLst>
          </a:prstGeom>
          <a:solidFill>
            <a:srgbClr val="FF0000"/>
          </a:solidFill>
          <a:ln>
            <a:noFill/>
          </a:ln>
        </p:spPr>
        <p:txBody>
          <a:bodyPr spcFirstLastPara="1" wrap="square" lIns="91425" tIns="45701" rIns="91425" bIns="45701" anchor="ctr" anchorCtr="0">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sz="4050">
              <a:solidFill>
                <a:schemeClr val="dk1"/>
              </a:solidFill>
              <a:latin typeface="Calibri"/>
              <a:ea typeface="Calibri"/>
              <a:cs typeface="Calibri"/>
              <a:sym typeface="Calibri"/>
            </a:endParaRPr>
          </a:p>
        </p:txBody>
      </p:sp>
      <p:grpSp>
        <p:nvGrpSpPr>
          <p:cNvPr id="404" name="Google Shape;404;gae95f6f087_5_97"/>
          <p:cNvGrpSpPr/>
          <p:nvPr/>
        </p:nvGrpSpPr>
        <p:grpSpPr>
          <a:xfrm>
            <a:off x="585785" y="80228"/>
            <a:ext cx="1914789" cy="1613201"/>
            <a:chOff x="15679869" y="2742059"/>
            <a:chExt cx="1776150" cy="1905075"/>
          </a:xfrm>
        </p:grpSpPr>
        <p:grpSp>
          <p:nvGrpSpPr>
            <p:cNvPr id="405" name="Google Shape;405;gae95f6f087_5_97"/>
            <p:cNvGrpSpPr/>
            <p:nvPr/>
          </p:nvGrpSpPr>
          <p:grpSpPr>
            <a:xfrm>
              <a:off x="15679869" y="2742059"/>
              <a:ext cx="1776150" cy="1905075"/>
              <a:chOff x="2" y="0"/>
              <a:chExt cx="2368200" cy="2540100"/>
            </a:xfrm>
          </p:grpSpPr>
          <p:sp>
            <p:nvSpPr>
              <p:cNvPr id="406" name="Google Shape;406;gae95f6f087_5_97"/>
              <p:cNvSpPr/>
              <p:nvPr/>
            </p:nvSpPr>
            <p:spPr>
              <a:xfrm>
                <a:off x="2" y="0"/>
                <a:ext cx="2368200" cy="2540100"/>
              </a:xfrm>
              <a:prstGeom prst="rect">
                <a:avLst/>
              </a:prstGeom>
              <a:solidFill>
                <a:srgbClr val="F13D3D"/>
              </a:solidFill>
              <a:ln>
                <a:noFill/>
              </a:ln>
            </p:spPr>
            <p:txBody>
              <a:bodyPr spcFirstLastPara="1" wrap="square" lIns="91425" tIns="91425" rIns="91425" bIns="91425" anchor="ctr" anchorCtr="0">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sz="1800"/>
              </a:p>
            </p:txBody>
          </p:sp>
          <p:sp>
            <p:nvSpPr>
              <p:cNvPr id="407" name="Google Shape;407;gae95f6f087_5_97"/>
              <p:cNvSpPr txBox="1"/>
              <p:nvPr/>
            </p:nvSpPr>
            <p:spPr>
              <a:xfrm>
                <a:off x="488708" y="1166523"/>
                <a:ext cx="1510800" cy="933000"/>
              </a:xfrm>
              <a:prstGeom prst="rect">
                <a:avLst/>
              </a:prstGeom>
              <a:noFill/>
              <a:ln>
                <a:noFill/>
              </a:ln>
            </p:spPr>
            <p:txBody>
              <a:bodyPr spcFirstLastPara="1" wrap="square" lIns="0" tIns="0" rIns="0" bIns="0" anchor="t" anchorCtr="0">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ct val="195000"/>
                  </a:lnSpc>
                </a:pPr>
                <a:r>
                  <a:rPr lang="en-US" sz="3000" b="1" dirty="0">
                    <a:solidFill>
                      <a:srgbClr val="FFFFFF"/>
                    </a:solidFill>
                    <a:latin typeface="Tahoma"/>
                    <a:ea typeface="Tahoma"/>
                    <a:cs typeface="Tahoma"/>
                    <a:sym typeface="Tahoma"/>
                  </a:rPr>
                  <a:t>views</a:t>
                </a:r>
                <a:endParaRPr sz="3900" b="1" dirty="0">
                  <a:solidFill>
                    <a:srgbClr val="FFFFFF"/>
                  </a:solidFill>
                  <a:latin typeface="Tahoma"/>
                  <a:ea typeface="Tahoma"/>
                  <a:cs typeface="Tahoma"/>
                  <a:sym typeface="Tahoma"/>
                </a:endParaRPr>
              </a:p>
            </p:txBody>
          </p:sp>
        </p:grpSp>
        <p:pic>
          <p:nvPicPr>
            <p:cNvPr id="408" name="Google Shape;408;gae95f6f087_5_97"/>
            <p:cNvPicPr preferRelativeResize="0"/>
            <p:nvPr/>
          </p:nvPicPr>
          <p:blipFill rotWithShape="1">
            <a:blip r:embed="rId4">
              <a:alphaModFix/>
            </a:blip>
            <a:srcRect/>
            <a:stretch/>
          </p:blipFill>
          <p:spPr>
            <a:xfrm>
              <a:off x="15916920" y="2810857"/>
              <a:ext cx="1392058" cy="1286715"/>
            </a:xfrm>
            <a:prstGeom prst="rect">
              <a:avLst/>
            </a:prstGeom>
            <a:noFill/>
            <a:ln>
              <a:noFill/>
            </a:ln>
          </p:spPr>
        </p:pic>
      </p:grpSp>
      <p:pic>
        <p:nvPicPr>
          <p:cNvPr id="12" name="Google Shape;416;gae95f6f087_5_110" descr="Chart, bar chart&#10;&#10;Description automatically generated">
            <a:extLst>
              <a:ext uri="{FF2B5EF4-FFF2-40B4-BE49-F238E27FC236}">
                <a16:creationId xmlns:a16="http://schemas.microsoft.com/office/drawing/2014/main" id="{E6FB63EB-F877-454F-B5AF-258EC436B59F}"/>
              </a:ext>
            </a:extLst>
          </p:cNvPr>
          <p:cNvPicPr preferRelativeResize="0">
            <a:picLocks noGrp="1"/>
          </p:cNvPicPr>
          <p:nvPr>
            <p:ph type="body" idx="1"/>
          </p:nvPr>
        </p:nvPicPr>
        <p:blipFill rotWithShape="1">
          <a:blip r:embed="rId5">
            <a:alphaModFix/>
          </a:blip>
          <a:srcRect r="12655"/>
          <a:stretch/>
        </p:blipFill>
        <p:spPr>
          <a:xfrm>
            <a:off x="4808802" y="1642976"/>
            <a:ext cx="13245207" cy="8784692"/>
          </a:xfrm>
          <a:prstGeom prst="rect">
            <a:avLst/>
          </a:prstGeom>
          <a:noFill/>
          <a:ln>
            <a:noFill/>
          </a:ln>
        </p:spPr>
      </p:pic>
      <p:pic>
        <p:nvPicPr>
          <p:cNvPr id="13" name="Google Shape;403;gae95f6f087_5_97" descr="Chart, bar chart&#10;&#10;Description automatically generated">
            <a:extLst>
              <a:ext uri="{FF2B5EF4-FFF2-40B4-BE49-F238E27FC236}">
                <a16:creationId xmlns:a16="http://schemas.microsoft.com/office/drawing/2014/main" id="{A12B3532-C9F1-D34A-80CC-016592979E8D}"/>
              </a:ext>
            </a:extLst>
          </p:cNvPr>
          <p:cNvPicPr preferRelativeResize="0"/>
          <p:nvPr/>
        </p:nvPicPr>
        <p:blipFill rotWithShape="1">
          <a:blip r:embed="rId6">
            <a:alphaModFix/>
          </a:blip>
          <a:srcRect l="2712"/>
          <a:stretch/>
        </p:blipFill>
        <p:spPr>
          <a:xfrm>
            <a:off x="1" y="1719136"/>
            <a:ext cx="12329204" cy="8316692"/>
          </a:xfrm>
          <a:prstGeom prst="rect">
            <a:avLst/>
          </a:prstGeom>
          <a:noFill/>
          <a:ln>
            <a:noFill/>
          </a:ln>
        </p:spPr>
      </p:pic>
      <p:grpSp>
        <p:nvGrpSpPr>
          <p:cNvPr id="15" name="Google Shape;417;gae95f6f087_5_110">
            <a:extLst>
              <a:ext uri="{FF2B5EF4-FFF2-40B4-BE49-F238E27FC236}">
                <a16:creationId xmlns:a16="http://schemas.microsoft.com/office/drawing/2014/main" id="{4F9E83BB-28DD-9342-9B7F-25ECD70EB725}"/>
              </a:ext>
            </a:extLst>
          </p:cNvPr>
          <p:cNvGrpSpPr/>
          <p:nvPr/>
        </p:nvGrpSpPr>
        <p:grpSpPr>
          <a:xfrm>
            <a:off x="2768588" y="92411"/>
            <a:ext cx="2040216" cy="1588832"/>
            <a:chOff x="15697200" y="454342"/>
            <a:chExt cx="2153035" cy="1905075"/>
          </a:xfrm>
        </p:grpSpPr>
        <p:grpSp>
          <p:nvGrpSpPr>
            <p:cNvPr id="16" name="Google Shape;418;gae95f6f087_5_110">
              <a:extLst>
                <a:ext uri="{FF2B5EF4-FFF2-40B4-BE49-F238E27FC236}">
                  <a16:creationId xmlns:a16="http://schemas.microsoft.com/office/drawing/2014/main" id="{CD4E84A5-69D6-1C42-B127-7732C807848A}"/>
                </a:ext>
              </a:extLst>
            </p:cNvPr>
            <p:cNvGrpSpPr/>
            <p:nvPr/>
          </p:nvGrpSpPr>
          <p:grpSpPr>
            <a:xfrm>
              <a:off x="15697200" y="454342"/>
              <a:ext cx="2153035" cy="1905075"/>
              <a:chOff x="0" y="0"/>
              <a:chExt cx="2870714" cy="2540100"/>
            </a:xfrm>
          </p:grpSpPr>
          <p:sp>
            <p:nvSpPr>
              <p:cNvPr id="18" name="Google Shape;419;gae95f6f087_5_110">
                <a:extLst>
                  <a:ext uri="{FF2B5EF4-FFF2-40B4-BE49-F238E27FC236}">
                    <a16:creationId xmlns:a16="http://schemas.microsoft.com/office/drawing/2014/main" id="{F1527710-4199-9747-A575-D1290F58ABD2}"/>
                  </a:ext>
                </a:extLst>
              </p:cNvPr>
              <p:cNvSpPr/>
              <p:nvPr/>
            </p:nvSpPr>
            <p:spPr>
              <a:xfrm>
                <a:off x="0" y="0"/>
                <a:ext cx="2493600" cy="2540100"/>
              </a:xfrm>
              <a:prstGeom prst="rect">
                <a:avLst/>
              </a:prstGeom>
              <a:solidFill>
                <a:srgbClr val="F13D3D"/>
              </a:solidFill>
              <a:ln>
                <a:noFill/>
              </a:ln>
            </p:spPr>
            <p:txBody>
              <a:bodyPr spcFirstLastPara="1" wrap="square" lIns="137150" tIns="137150" rIns="137150" bIns="137150" anchor="ctr" anchorCtr="0">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sz="1800"/>
              </a:p>
            </p:txBody>
          </p:sp>
          <p:sp>
            <p:nvSpPr>
              <p:cNvPr id="19" name="Google Shape;420;gae95f6f087_5_110">
                <a:extLst>
                  <a:ext uri="{FF2B5EF4-FFF2-40B4-BE49-F238E27FC236}">
                    <a16:creationId xmlns:a16="http://schemas.microsoft.com/office/drawing/2014/main" id="{D7C60747-4DA0-B740-98A4-E17244FC6C89}"/>
                  </a:ext>
                </a:extLst>
              </p:cNvPr>
              <p:cNvSpPr txBox="1"/>
              <p:nvPr/>
            </p:nvSpPr>
            <p:spPr>
              <a:xfrm>
                <a:off x="646814" y="1306953"/>
                <a:ext cx="2223900" cy="933001"/>
              </a:xfrm>
              <a:prstGeom prst="rect">
                <a:avLst/>
              </a:prstGeom>
              <a:noFill/>
              <a:ln>
                <a:noFill/>
              </a:ln>
            </p:spPr>
            <p:txBody>
              <a:bodyPr spcFirstLastPara="1" wrap="square" lIns="0" tIns="0" rIns="0" bIns="0" anchor="t" anchorCtr="0">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nSpc>
                    <a:spcPct val="195000"/>
                  </a:lnSpc>
                </a:pPr>
                <a:r>
                  <a:rPr lang="en-US" sz="3000" b="1" dirty="0">
                    <a:solidFill>
                      <a:srgbClr val="FFFFFF"/>
                    </a:solidFill>
                    <a:latin typeface="Tahoma"/>
                    <a:ea typeface="Tahoma"/>
                    <a:cs typeface="Tahoma"/>
                    <a:sym typeface="Tahoma"/>
                  </a:rPr>
                  <a:t>Likes</a:t>
                </a:r>
                <a:endParaRPr sz="3900" b="1" dirty="0">
                  <a:solidFill>
                    <a:srgbClr val="FFFFFF"/>
                  </a:solidFill>
                  <a:latin typeface="Tahoma"/>
                  <a:ea typeface="Tahoma"/>
                  <a:cs typeface="Tahoma"/>
                  <a:sym typeface="Tahoma"/>
                </a:endParaRPr>
              </a:p>
            </p:txBody>
          </p:sp>
        </p:grpSp>
        <p:pic>
          <p:nvPicPr>
            <p:cNvPr id="17" name="Google Shape;421;gae95f6f087_5_110">
              <a:extLst>
                <a:ext uri="{FF2B5EF4-FFF2-40B4-BE49-F238E27FC236}">
                  <a16:creationId xmlns:a16="http://schemas.microsoft.com/office/drawing/2014/main" id="{7C46B24C-9F82-EB42-B252-4F02C5B489F0}"/>
                </a:ext>
              </a:extLst>
            </p:cNvPr>
            <p:cNvPicPr preferRelativeResize="0"/>
            <p:nvPr/>
          </p:nvPicPr>
          <p:blipFill rotWithShape="1">
            <a:blip r:embed="rId7">
              <a:alphaModFix/>
            </a:blip>
            <a:srcRect/>
            <a:stretch/>
          </p:blipFill>
          <p:spPr>
            <a:xfrm>
              <a:off x="15982274" y="604009"/>
              <a:ext cx="1245308" cy="1245309"/>
            </a:xfrm>
            <a:prstGeom prst="rect">
              <a:avLst/>
            </a:prstGeom>
            <a:noFill/>
            <a:ln>
              <a:noFill/>
            </a:ln>
          </p:spPr>
        </p:pic>
      </p:grpSp>
    </p:spTree>
    <p:extLst>
      <p:ext uri="{BB962C8B-B14F-4D97-AF65-F5344CB8AC3E}">
        <p14:creationId xmlns:p14="http://schemas.microsoft.com/office/powerpoint/2010/main" val="1642891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ae95f6f087_5_123"/>
          <p:cNvSpPr/>
          <p:nvPr/>
        </p:nvSpPr>
        <p:spPr>
          <a:xfrm flipH="1">
            <a:off x="14335017" y="1560637"/>
            <a:ext cx="2862300" cy="2592900"/>
          </a:xfrm>
          <a:prstGeom prst="halfFrame">
            <a:avLst>
              <a:gd name="adj1" fmla="val 3214"/>
              <a:gd name="adj2" fmla="val 3769"/>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a:solidFill>
                <a:schemeClr val="dk1"/>
              </a:solidFill>
              <a:latin typeface="Calibri"/>
              <a:ea typeface="Calibri"/>
              <a:cs typeface="Calibri"/>
              <a:sym typeface="Calibri"/>
            </a:endParaRPr>
          </a:p>
        </p:txBody>
      </p:sp>
      <p:sp>
        <p:nvSpPr>
          <p:cNvPr id="428" name="Google Shape;428;gae95f6f087_5_123"/>
          <p:cNvSpPr txBox="1">
            <a:spLocks noGrp="1"/>
          </p:cNvSpPr>
          <p:nvPr>
            <p:ph type="title"/>
          </p:nvPr>
        </p:nvSpPr>
        <p:spPr>
          <a:xfrm>
            <a:off x="3448076" y="665476"/>
            <a:ext cx="11792400" cy="106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Arial"/>
              <a:buNone/>
            </a:pPr>
            <a:r>
              <a:rPr lang="en-US" sz="5400" b="1" i="0" u="none" strike="noStrike" cap="none">
                <a:solidFill>
                  <a:schemeClr val="dk1"/>
                </a:solidFill>
                <a:latin typeface="Arial"/>
                <a:ea typeface="Arial"/>
                <a:cs typeface="Arial"/>
                <a:sym typeface="Arial"/>
              </a:rPr>
              <a:t>Top 10 videos for the US /Japan</a:t>
            </a:r>
            <a:endParaRPr sz="4500" b="0" i="0" u="none" strike="noStrike" cap="none">
              <a:solidFill>
                <a:schemeClr val="dk1"/>
              </a:solidFill>
              <a:latin typeface="Helvetica Neue"/>
              <a:ea typeface="Helvetica Neue"/>
              <a:cs typeface="Helvetica Neue"/>
              <a:sym typeface="Helvetica Neue"/>
            </a:endParaRPr>
          </a:p>
        </p:txBody>
      </p:sp>
      <p:pic>
        <p:nvPicPr>
          <p:cNvPr id="430" name="Google Shape;430;gae95f6f087_5_123" descr="Chart, bar chart&#10;&#10;Description automatically generated"/>
          <p:cNvPicPr preferRelativeResize="0">
            <a:picLocks noGrp="1"/>
          </p:cNvPicPr>
          <p:nvPr>
            <p:ph type="body" idx="1"/>
          </p:nvPr>
        </p:nvPicPr>
        <p:blipFill rotWithShape="1">
          <a:blip r:embed="rId3">
            <a:alphaModFix/>
          </a:blip>
          <a:srcRect r="1073"/>
          <a:stretch/>
        </p:blipFill>
        <p:spPr>
          <a:xfrm>
            <a:off x="1143177" y="1764815"/>
            <a:ext cx="15392223" cy="8046300"/>
          </a:xfrm>
          <a:prstGeom prst="rect">
            <a:avLst/>
          </a:prstGeom>
          <a:noFill/>
          <a:ln>
            <a:noFill/>
          </a:ln>
        </p:spPr>
      </p:pic>
      <p:sp>
        <p:nvSpPr>
          <p:cNvPr id="431" name="Google Shape;431;gae95f6f087_5_123"/>
          <p:cNvSpPr/>
          <p:nvPr/>
        </p:nvSpPr>
        <p:spPr>
          <a:xfrm>
            <a:off x="3747119" y="8720147"/>
            <a:ext cx="1889700" cy="10539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37125" tIns="137125" rIns="137125" bIns="137125" anchor="ctr" anchorCtr="0">
            <a:noAutofit/>
          </a:bodyPr>
          <a:lstStyle/>
          <a:p>
            <a:pPr marL="0" marR="0" lvl="0" indent="0" algn="ctr" rtl="0">
              <a:spcBef>
                <a:spcPts val="0"/>
              </a:spcBef>
              <a:spcAft>
                <a:spcPts val="0"/>
              </a:spcAft>
              <a:buClr>
                <a:srgbClr val="FFFFFF"/>
              </a:buClr>
              <a:buSzPts val="4050"/>
              <a:buFont typeface="Calibri"/>
              <a:buNone/>
            </a:pPr>
            <a:r>
              <a:rPr lang="en-US" sz="4050" b="1">
                <a:solidFill>
                  <a:srgbClr val="FFFFFF"/>
                </a:solidFill>
                <a:latin typeface="Calibri"/>
                <a:ea typeface="Calibri"/>
                <a:cs typeface="Calibri"/>
                <a:sym typeface="Calibri"/>
              </a:rPr>
              <a:t>The US</a:t>
            </a:r>
            <a:endParaRPr sz="4050" b="1">
              <a:solidFill>
                <a:srgbClr val="FFFFFF"/>
              </a:solidFill>
              <a:latin typeface="Calibri"/>
              <a:ea typeface="Calibri"/>
              <a:cs typeface="Calibri"/>
              <a:sym typeface="Calibri"/>
            </a:endParaRPr>
          </a:p>
          <a:p>
            <a:pPr marL="0" marR="0" lvl="0" indent="0" algn="ctr" rtl="0">
              <a:spcBef>
                <a:spcPts val="0"/>
              </a:spcBef>
              <a:spcAft>
                <a:spcPts val="0"/>
              </a:spcAft>
              <a:buClr>
                <a:srgbClr val="FFFFFF"/>
              </a:buClr>
              <a:buSzPts val="4050"/>
              <a:buFont typeface="Calibri"/>
              <a:buNone/>
            </a:pPr>
            <a:r>
              <a:rPr lang="en-US" sz="4050" b="1">
                <a:solidFill>
                  <a:srgbClr val="FFFFFF"/>
                </a:solidFill>
                <a:latin typeface="Calibri"/>
                <a:ea typeface="Calibri"/>
                <a:cs typeface="Calibri"/>
                <a:sym typeface="Calibri"/>
              </a:rPr>
              <a:t>1.78M</a:t>
            </a:r>
            <a:endParaRPr sz="4050" b="1">
              <a:solidFill>
                <a:srgbClr val="FFFFFF"/>
              </a:solidFill>
              <a:latin typeface="Calibri"/>
              <a:ea typeface="Calibri"/>
              <a:cs typeface="Calibri"/>
              <a:sym typeface="Calibri"/>
            </a:endParaRPr>
          </a:p>
        </p:txBody>
      </p:sp>
      <p:sp>
        <p:nvSpPr>
          <p:cNvPr id="432" name="Google Shape;432;gae95f6f087_5_123"/>
          <p:cNvSpPr/>
          <p:nvPr/>
        </p:nvSpPr>
        <p:spPr>
          <a:xfrm>
            <a:off x="6162857" y="8720147"/>
            <a:ext cx="2078100" cy="10539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37125" tIns="137125" rIns="137125" bIns="137125" anchor="ctr" anchorCtr="0">
            <a:noAutofit/>
          </a:bodyPr>
          <a:lstStyle/>
          <a:p>
            <a:pPr marL="0" marR="0" lvl="0" indent="0" algn="ctr" rtl="0">
              <a:spcBef>
                <a:spcPts val="0"/>
              </a:spcBef>
              <a:spcAft>
                <a:spcPts val="0"/>
              </a:spcAft>
              <a:buClr>
                <a:srgbClr val="FFFFFF"/>
              </a:buClr>
              <a:buSzPts val="4050"/>
              <a:buFont typeface="Calibri"/>
              <a:buNone/>
            </a:pPr>
            <a:r>
              <a:rPr lang="en-US" sz="4050" b="1">
                <a:solidFill>
                  <a:srgbClr val="FFFFFF"/>
                </a:solidFill>
                <a:latin typeface="Calibri"/>
                <a:ea typeface="Calibri"/>
                <a:cs typeface="Calibri"/>
                <a:sym typeface="Calibri"/>
              </a:rPr>
              <a:t>Japan</a:t>
            </a:r>
            <a:endParaRPr sz="4050" b="1">
              <a:solidFill>
                <a:srgbClr val="FFFFFF"/>
              </a:solidFill>
              <a:latin typeface="Calibri"/>
              <a:ea typeface="Calibri"/>
              <a:cs typeface="Calibri"/>
              <a:sym typeface="Calibri"/>
            </a:endParaRPr>
          </a:p>
          <a:p>
            <a:pPr marL="0" marR="0" lvl="0" indent="0" algn="ctr" rtl="0">
              <a:spcBef>
                <a:spcPts val="0"/>
              </a:spcBef>
              <a:spcAft>
                <a:spcPts val="0"/>
              </a:spcAft>
              <a:buClr>
                <a:srgbClr val="FFFFFF"/>
              </a:buClr>
              <a:buSzPts val="4050"/>
              <a:buFont typeface="Calibri"/>
              <a:buNone/>
            </a:pPr>
            <a:r>
              <a:rPr lang="en-US" sz="4050" b="1">
                <a:solidFill>
                  <a:srgbClr val="FFFFFF"/>
                </a:solidFill>
                <a:latin typeface="Calibri"/>
                <a:ea typeface="Calibri"/>
                <a:cs typeface="Calibri"/>
                <a:sym typeface="Calibri"/>
              </a:rPr>
              <a:t>1.73M </a:t>
            </a:r>
            <a:endParaRPr sz="4050" b="1">
              <a:solidFill>
                <a:srgbClr val="FFFFFF"/>
              </a:solidFill>
              <a:latin typeface="Calibri"/>
              <a:ea typeface="Calibri"/>
              <a:cs typeface="Calibri"/>
              <a:sym typeface="Calibri"/>
            </a:endParaRPr>
          </a:p>
        </p:txBody>
      </p:sp>
      <p:grpSp>
        <p:nvGrpSpPr>
          <p:cNvPr id="433" name="Google Shape;433;gae95f6f087_5_123"/>
          <p:cNvGrpSpPr/>
          <p:nvPr/>
        </p:nvGrpSpPr>
        <p:grpSpPr>
          <a:xfrm>
            <a:off x="585788" y="634186"/>
            <a:ext cx="2329145" cy="1821687"/>
            <a:chOff x="476045" y="6508770"/>
            <a:chExt cx="1552763" cy="1282517"/>
          </a:xfrm>
        </p:grpSpPr>
        <p:grpSp>
          <p:nvGrpSpPr>
            <p:cNvPr id="434" name="Google Shape;434;gae95f6f087_5_123"/>
            <p:cNvGrpSpPr/>
            <p:nvPr/>
          </p:nvGrpSpPr>
          <p:grpSpPr>
            <a:xfrm>
              <a:off x="476045" y="6530889"/>
              <a:ext cx="1552763" cy="1260398"/>
              <a:chOff x="-66252" y="30257"/>
              <a:chExt cx="2540100" cy="2540100"/>
            </a:xfrm>
          </p:grpSpPr>
          <p:sp>
            <p:nvSpPr>
              <p:cNvPr id="435" name="Google Shape;435;gae95f6f087_5_123"/>
              <p:cNvSpPr/>
              <p:nvPr/>
            </p:nvSpPr>
            <p:spPr>
              <a:xfrm>
                <a:off x="-66252" y="30257"/>
                <a:ext cx="2540100" cy="2540100"/>
              </a:xfrm>
              <a:prstGeom prst="rect">
                <a:avLst/>
              </a:prstGeom>
              <a:solidFill>
                <a:srgbClr val="F1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gae95f6f087_5_123"/>
              <p:cNvSpPr txBox="1"/>
              <p:nvPr/>
            </p:nvSpPr>
            <p:spPr>
              <a:xfrm>
                <a:off x="150348" y="1451920"/>
                <a:ext cx="2106900" cy="910200"/>
              </a:xfrm>
              <a:prstGeom prst="rect">
                <a:avLst/>
              </a:prstGeom>
              <a:noFill/>
              <a:ln>
                <a:noFill/>
              </a:ln>
            </p:spPr>
            <p:txBody>
              <a:bodyPr spcFirstLastPara="1" wrap="square" lIns="0" tIns="0" rIns="0" bIns="0" anchor="t" anchorCtr="0">
                <a:noAutofit/>
              </a:bodyPr>
              <a:lstStyle/>
              <a:p>
                <a:pPr marL="0" marR="0" lvl="0" indent="0" algn="l" rtl="0">
                  <a:lnSpc>
                    <a:spcPct val="195000"/>
                  </a:lnSpc>
                  <a:spcBef>
                    <a:spcPts val="0"/>
                  </a:spcBef>
                  <a:spcAft>
                    <a:spcPts val="0"/>
                  </a:spcAft>
                  <a:buNone/>
                </a:pPr>
                <a:r>
                  <a:rPr lang="en-US" sz="3000" b="1" dirty="0">
                    <a:solidFill>
                      <a:srgbClr val="FFFFFF"/>
                    </a:solidFill>
                    <a:latin typeface="Tahoma"/>
                    <a:ea typeface="Tahoma"/>
                    <a:cs typeface="Tahoma"/>
                    <a:sym typeface="Tahoma"/>
                  </a:rPr>
                  <a:t>  Dislikes</a:t>
                </a:r>
                <a:endParaRPr sz="3600" b="1" u="none" dirty="0">
                  <a:solidFill>
                    <a:srgbClr val="FFFFFF"/>
                  </a:solidFill>
                  <a:latin typeface="Tahoma"/>
                  <a:ea typeface="Tahoma"/>
                  <a:cs typeface="Tahoma"/>
                  <a:sym typeface="Tahoma"/>
                </a:endParaRPr>
              </a:p>
            </p:txBody>
          </p:sp>
        </p:grpSp>
        <p:pic>
          <p:nvPicPr>
            <p:cNvPr id="437" name="Google Shape;437;gae95f6f087_5_123"/>
            <p:cNvPicPr preferRelativeResize="0"/>
            <p:nvPr/>
          </p:nvPicPr>
          <p:blipFill rotWithShape="1">
            <a:blip r:embed="rId4">
              <a:alphaModFix/>
            </a:blip>
            <a:srcRect/>
            <a:stretch/>
          </p:blipFill>
          <p:spPr>
            <a:xfrm>
              <a:off x="707554" y="6508770"/>
              <a:ext cx="1028887" cy="992876"/>
            </a:xfrm>
            <a:prstGeom prst="rect">
              <a:avLst/>
            </a:prstGeom>
            <a:noFill/>
            <a:ln>
              <a:noFill/>
            </a:ln>
          </p:spPr>
        </p:pic>
      </p:grpSp>
      <p:sp>
        <p:nvSpPr>
          <p:cNvPr id="438" name="Google Shape;438;gae95f6f087_5_123"/>
          <p:cNvSpPr/>
          <p:nvPr/>
        </p:nvSpPr>
        <p:spPr>
          <a:xfrm rot="10800000" flipH="1">
            <a:off x="585786" y="6975895"/>
            <a:ext cx="2862300" cy="2592900"/>
          </a:xfrm>
          <a:prstGeom prst="halfFrame">
            <a:avLst>
              <a:gd name="adj1" fmla="val 5418"/>
              <a:gd name="adj2" fmla="val 6478"/>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a:solidFill>
                <a:schemeClr val="dk1"/>
              </a:solidFill>
              <a:latin typeface="Calibri"/>
              <a:ea typeface="Calibri"/>
              <a:cs typeface="Calibri"/>
              <a:sym typeface="Calibri"/>
            </a:endParaRPr>
          </a:p>
        </p:txBody>
      </p:sp>
      <p:pic>
        <p:nvPicPr>
          <p:cNvPr id="429" name="Google Shape;429;gae95f6f087_5_123"/>
          <p:cNvPicPr preferRelativeResize="0"/>
          <p:nvPr/>
        </p:nvPicPr>
        <p:blipFill rotWithShape="1">
          <a:blip r:embed="rId5">
            <a:alphaModFix/>
          </a:blip>
          <a:srcRect/>
          <a:stretch/>
        </p:blipFill>
        <p:spPr>
          <a:xfrm>
            <a:off x="16297977" y="8720147"/>
            <a:ext cx="1798353" cy="1266039"/>
          </a:xfrm>
          <a:prstGeom prst="rect">
            <a:avLst/>
          </a:prstGeom>
          <a:noFill/>
          <a:ln>
            <a:noFill/>
          </a:ln>
        </p:spPr>
      </p:pic>
    </p:spTree>
    <p:extLst>
      <p:ext uri="{BB962C8B-B14F-4D97-AF65-F5344CB8AC3E}">
        <p14:creationId xmlns:p14="http://schemas.microsoft.com/office/powerpoint/2010/main" val="2112864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ae95f6f087_5_138"/>
          <p:cNvSpPr txBox="1">
            <a:spLocks noGrp="1"/>
          </p:cNvSpPr>
          <p:nvPr>
            <p:ph type="ctrTitle"/>
          </p:nvPr>
        </p:nvSpPr>
        <p:spPr>
          <a:xfrm>
            <a:off x="181530" y="-1"/>
            <a:ext cx="12759300" cy="18033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7200"/>
              <a:buFont typeface="Arial"/>
              <a:buNone/>
            </a:pPr>
            <a:r>
              <a:rPr lang="en-US" sz="7200" b="1" i="0" u="none" strike="noStrike" cap="none">
                <a:solidFill>
                  <a:schemeClr val="dk1"/>
                </a:solidFill>
                <a:latin typeface="Arial"/>
                <a:ea typeface="Arial"/>
                <a:cs typeface="Arial"/>
                <a:sym typeface="Arial"/>
              </a:rPr>
              <a:t>Findings</a:t>
            </a:r>
            <a:endParaRPr/>
          </a:p>
        </p:txBody>
      </p:sp>
      <p:sp>
        <p:nvSpPr>
          <p:cNvPr id="444" name="Google Shape;444;gae95f6f087_5_138"/>
          <p:cNvSpPr txBox="1">
            <a:spLocks noGrp="1"/>
          </p:cNvSpPr>
          <p:nvPr>
            <p:ph type="subTitle" idx="1"/>
          </p:nvPr>
        </p:nvSpPr>
        <p:spPr>
          <a:xfrm>
            <a:off x="5665307" y="2440134"/>
            <a:ext cx="9735000" cy="6743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800"/>
              <a:buFont typeface="Arial"/>
              <a:buNone/>
            </a:pPr>
            <a:r>
              <a:rPr lang="en-US" sz="4800" b="0" i="0" u="none" strike="noStrike" cap="none">
                <a:solidFill>
                  <a:schemeClr val="dk1"/>
                </a:solidFill>
                <a:latin typeface="Calibri"/>
                <a:ea typeface="Calibri"/>
                <a:cs typeface="Calibri"/>
                <a:sym typeface="Calibri"/>
              </a:rPr>
              <a:t>·Likes and view counts show a similar distribution for the top videos in the US and Japan</a:t>
            </a:r>
            <a:endParaRPr/>
          </a:p>
          <a:p>
            <a:pPr marL="0" marR="0" lvl="0" indent="0" algn="l" rtl="0">
              <a:lnSpc>
                <a:spcPct val="90000"/>
              </a:lnSpc>
              <a:spcBef>
                <a:spcPts val="1000"/>
              </a:spcBef>
              <a:spcAft>
                <a:spcPts val="0"/>
              </a:spcAft>
              <a:buClr>
                <a:schemeClr val="dk1"/>
              </a:buClr>
              <a:buSzPts val="4800"/>
              <a:buFont typeface="Arial"/>
              <a:buNone/>
            </a:pPr>
            <a:endParaRPr sz="4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4800"/>
              <a:buFont typeface="Arial"/>
              <a:buNone/>
            </a:pPr>
            <a:r>
              <a:rPr lang="en-US" sz="4800" b="0" i="0" u="none" strike="noStrike" cap="none">
                <a:solidFill>
                  <a:schemeClr val="dk1"/>
                </a:solidFill>
                <a:latin typeface="Calibri"/>
                <a:ea typeface="Calibri"/>
                <a:cs typeface="Calibri"/>
                <a:sym typeface="Calibri"/>
              </a:rPr>
              <a:t>·Average dislikes for top US videos is more than for top Japanese videos</a:t>
            </a:r>
            <a:endParaRPr/>
          </a:p>
        </p:txBody>
      </p:sp>
      <p:sp>
        <p:nvSpPr>
          <p:cNvPr id="445" name="Google Shape;445;gae95f6f087_5_138"/>
          <p:cNvSpPr/>
          <p:nvPr/>
        </p:nvSpPr>
        <p:spPr>
          <a:xfrm>
            <a:off x="1" y="4800600"/>
            <a:ext cx="3792284" cy="5146741"/>
          </a:xfrm>
          <a:custGeom>
            <a:avLst/>
            <a:gdLst/>
            <a:ahLst/>
            <a:cxnLst/>
            <a:rect l="l" t="t" r="r" b="b"/>
            <a:pathLst>
              <a:path w="5496064" h="5655759" extrusionOk="0">
                <a:moveTo>
                  <a:pt x="1078581" y="0"/>
                </a:moveTo>
                <a:cubicBezTo>
                  <a:pt x="2554360" y="0"/>
                  <a:pt x="3657090" y="41086"/>
                  <a:pt x="4386762" y="123256"/>
                </a:cubicBezTo>
                <a:cubicBezTo>
                  <a:pt x="4620128" y="149551"/>
                  <a:pt x="4824732" y="244867"/>
                  <a:pt x="5000577" y="409208"/>
                </a:cubicBezTo>
                <a:cubicBezTo>
                  <a:pt x="5176422" y="573549"/>
                  <a:pt x="5290638" y="775689"/>
                  <a:pt x="5343227" y="1015628"/>
                </a:cubicBezTo>
                <a:cubicBezTo>
                  <a:pt x="5389244" y="1229272"/>
                  <a:pt x="5424575" y="1471675"/>
                  <a:pt x="5449229" y="1742836"/>
                </a:cubicBezTo>
                <a:cubicBezTo>
                  <a:pt x="5473878" y="2013997"/>
                  <a:pt x="5487846" y="2238323"/>
                  <a:pt x="5491137" y="2415813"/>
                </a:cubicBezTo>
                <a:cubicBezTo>
                  <a:pt x="5494423" y="2593300"/>
                  <a:pt x="5496064" y="2839811"/>
                  <a:pt x="5496064" y="3155348"/>
                </a:cubicBezTo>
                <a:cubicBezTo>
                  <a:pt x="5496064" y="3470881"/>
                  <a:pt x="5494423" y="3717393"/>
                  <a:pt x="5491137" y="3894879"/>
                </a:cubicBezTo>
                <a:cubicBezTo>
                  <a:pt x="5487846" y="4072369"/>
                  <a:pt x="5473878" y="4296695"/>
                  <a:pt x="5449229" y="4567857"/>
                </a:cubicBezTo>
                <a:cubicBezTo>
                  <a:pt x="5424575" y="4839022"/>
                  <a:pt x="5387599" y="5081425"/>
                  <a:pt x="5338296" y="5295065"/>
                </a:cubicBezTo>
                <a:cubicBezTo>
                  <a:pt x="5312003" y="5415035"/>
                  <a:pt x="5270507" y="5525554"/>
                  <a:pt x="5213810" y="5626625"/>
                </a:cubicBezTo>
                <a:lnTo>
                  <a:pt x="5194366" y="5655759"/>
                </a:lnTo>
                <a:lnTo>
                  <a:pt x="0" y="5655759"/>
                </a:lnTo>
                <a:lnTo>
                  <a:pt x="0" y="5017060"/>
                </a:lnTo>
                <a:lnTo>
                  <a:pt x="56790" y="5038694"/>
                </a:lnTo>
                <a:cubicBezTo>
                  <a:pt x="82263" y="5045267"/>
                  <a:pt x="107325" y="5048553"/>
                  <a:pt x="131974" y="5048553"/>
                </a:cubicBezTo>
                <a:cubicBezTo>
                  <a:pt x="197713" y="5048553"/>
                  <a:pt x="253589" y="5032121"/>
                  <a:pt x="299602" y="4999254"/>
                </a:cubicBezTo>
                <a:lnTo>
                  <a:pt x="2823880" y="3421578"/>
                </a:lnTo>
                <a:cubicBezTo>
                  <a:pt x="2922487" y="3365702"/>
                  <a:pt x="2971790" y="3276959"/>
                  <a:pt x="2971790" y="3155348"/>
                </a:cubicBezTo>
                <a:cubicBezTo>
                  <a:pt x="2971790" y="3033733"/>
                  <a:pt x="2922487" y="2944990"/>
                  <a:pt x="2823880" y="2889114"/>
                </a:cubicBezTo>
                <a:lnTo>
                  <a:pt x="299602" y="1311443"/>
                </a:lnTo>
                <a:cubicBezTo>
                  <a:pt x="248657" y="1278571"/>
                  <a:pt x="196479" y="1261317"/>
                  <a:pt x="143067" y="1259672"/>
                </a:cubicBezTo>
                <a:cubicBezTo>
                  <a:pt x="116363" y="1258851"/>
                  <a:pt x="89350" y="1261933"/>
                  <a:pt x="62028" y="1268917"/>
                </a:cubicBezTo>
                <a:lnTo>
                  <a:pt x="0" y="1293359"/>
                </a:lnTo>
                <a:lnTo>
                  <a:pt x="0" y="8465"/>
                </a:lnTo>
                <a:lnTo>
                  <a:pt x="41691" y="7704"/>
                </a:lnTo>
                <a:cubicBezTo>
                  <a:pt x="364005" y="2568"/>
                  <a:pt x="709635" y="0"/>
                  <a:pt x="1078581" y="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a:solidFill>
                <a:schemeClr val="dk1"/>
              </a:solidFill>
              <a:latin typeface="Calibri"/>
              <a:ea typeface="Calibri"/>
              <a:cs typeface="Calibri"/>
              <a:sym typeface="Calibri"/>
            </a:endParaRPr>
          </a:p>
        </p:txBody>
      </p:sp>
      <p:sp>
        <p:nvSpPr>
          <p:cNvPr id="446" name="Google Shape;446;gae95f6f087_5_138"/>
          <p:cNvSpPr/>
          <p:nvPr/>
        </p:nvSpPr>
        <p:spPr>
          <a:xfrm flipH="1">
            <a:off x="12940738" y="2162300"/>
            <a:ext cx="2862300" cy="2592900"/>
          </a:xfrm>
          <a:prstGeom prst="halfFrame">
            <a:avLst>
              <a:gd name="adj1" fmla="val 3214"/>
              <a:gd name="adj2" fmla="val 3769"/>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8463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半框架 4">
            <a:extLst>
              <a:ext uri="{FF2B5EF4-FFF2-40B4-BE49-F238E27FC236}">
                <a16:creationId xmlns:a16="http://schemas.microsoft.com/office/drawing/2014/main" id="{76CC6D8B-B21F-4441-A5D3-A4317317EF67}"/>
              </a:ext>
            </a:extLst>
          </p:cNvPr>
          <p:cNvSpPr/>
          <p:nvPr/>
        </p:nvSpPr>
        <p:spPr>
          <a:xfrm rot="10800000" flipV="1">
            <a:off x="14238914" y="2030300"/>
            <a:ext cx="2862288" cy="2592986"/>
          </a:xfrm>
          <a:prstGeom prst="halfFrame">
            <a:avLst>
              <a:gd name="adj1" fmla="val 3214"/>
              <a:gd name="adj2" fmla="val 376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p>
        </p:txBody>
      </p:sp>
      <p:sp>
        <p:nvSpPr>
          <p:cNvPr id="2" name="標題 1">
            <a:extLst>
              <a:ext uri="{FF2B5EF4-FFF2-40B4-BE49-F238E27FC236}">
                <a16:creationId xmlns:a16="http://schemas.microsoft.com/office/drawing/2014/main" id="{0751D0A3-939C-4F88-81FA-F487D1F707C7}"/>
              </a:ext>
            </a:extLst>
          </p:cNvPr>
          <p:cNvSpPr>
            <a:spLocks noGrp="1"/>
          </p:cNvSpPr>
          <p:nvPr>
            <p:ph type="title"/>
          </p:nvPr>
        </p:nvSpPr>
        <p:spPr>
          <a:xfrm>
            <a:off x="585788" y="788680"/>
            <a:ext cx="16863101" cy="1009154"/>
          </a:xfrm>
        </p:spPr>
        <p:txBody>
          <a:bodyP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6000" dirty="0"/>
              <a:t>Top Trending videos in United States</a:t>
            </a:r>
            <a:br>
              <a:rPr lang="en-US" sz="6000" dirty="0"/>
            </a:br>
            <a:r>
              <a:rPr lang="en-US" sz="6000" dirty="0"/>
              <a:t>--</a:t>
            </a:r>
            <a:r>
              <a:rPr lang="en-US" sz="5400" dirty="0"/>
              <a:t>The longest time for videos to go trending in the U.S</a:t>
            </a:r>
            <a:endParaRPr lang="zh-TW" altLang="en-US" sz="4500" dirty="0">
              <a:latin typeface="Helvetica" panose="020B0604020202020204" pitchFamily="34" charset="0"/>
              <a:cs typeface="Helvetica" panose="020B0604020202020204" pitchFamily="34" charset="0"/>
            </a:endParaRPr>
          </a:p>
        </p:txBody>
      </p:sp>
      <p:pic>
        <p:nvPicPr>
          <p:cNvPr id="40" name="圖片 39">
            <a:extLst>
              <a:ext uri="{FF2B5EF4-FFF2-40B4-BE49-F238E27FC236}">
                <a16:creationId xmlns:a16="http://schemas.microsoft.com/office/drawing/2014/main" id="{A312932F-DB6B-4D49-BFC0-D47C60218C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2025" y="8720148"/>
            <a:ext cx="1798353" cy="1266039"/>
          </a:xfrm>
          <a:prstGeom prst="rect">
            <a:avLst/>
          </a:prstGeom>
        </p:spPr>
      </p:pic>
      <p:sp>
        <p:nvSpPr>
          <p:cNvPr id="8" name="半框架 7">
            <a:extLst>
              <a:ext uri="{FF2B5EF4-FFF2-40B4-BE49-F238E27FC236}">
                <a16:creationId xmlns:a16="http://schemas.microsoft.com/office/drawing/2014/main" id="{0BF18108-6811-4F7A-91F8-35D4108C6ADA}"/>
              </a:ext>
            </a:extLst>
          </p:cNvPr>
          <p:cNvSpPr/>
          <p:nvPr/>
        </p:nvSpPr>
        <p:spPr>
          <a:xfrm rot="10800000" flipH="1">
            <a:off x="585786" y="6975811"/>
            <a:ext cx="2862288" cy="2592986"/>
          </a:xfrm>
          <a:prstGeom prst="halfFrame">
            <a:avLst>
              <a:gd name="adj1" fmla="val 5418"/>
              <a:gd name="adj2" fmla="val 64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p>
        </p:txBody>
      </p:sp>
      <p:pic>
        <p:nvPicPr>
          <p:cNvPr id="4" name="Picture 3">
            <a:extLst>
              <a:ext uri="{FF2B5EF4-FFF2-40B4-BE49-F238E27FC236}">
                <a16:creationId xmlns:a16="http://schemas.microsoft.com/office/drawing/2014/main" id="{C48F9510-DABE-2C46-890A-2653DC6F456D}"/>
              </a:ext>
            </a:extLst>
          </p:cNvPr>
          <p:cNvPicPr>
            <a:picLocks noChangeAspect="1"/>
          </p:cNvPicPr>
          <p:nvPr/>
        </p:nvPicPr>
        <p:blipFill>
          <a:blip r:embed="rId3"/>
          <a:stretch>
            <a:fillRect/>
          </a:stretch>
        </p:blipFill>
        <p:spPr>
          <a:xfrm>
            <a:off x="753038" y="2816009"/>
            <a:ext cx="8150000" cy="5904140"/>
          </a:xfrm>
          <a:prstGeom prst="rect">
            <a:avLst/>
          </a:prstGeom>
        </p:spPr>
      </p:pic>
      <p:pic>
        <p:nvPicPr>
          <p:cNvPr id="7" name="Picture 6">
            <a:extLst>
              <a:ext uri="{FF2B5EF4-FFF2-40B4-BE49-F238E27FC236}">
                <a16:creationId xmlns:a16="http://schemas.microsoft.com/office/drawing/2014/main" id="{5EE214DA-BC31-0B44-94C6-83FC33E59588}"/>
              </a:ext>
            </a:extLst>
          </p:cNvPr>
          <p:cNvPicPr>
            <a:picLocks noChangeAspect="1"/>
          </p:cNvPicPr>
          <p:nvPr/>
        </p:nvPicPr>
        <p:blipFill>
          <a:blip r:embed="rId4"/>
          <a:stretch>
            <a:fillRect/>
          </a:stretch>
        </p:blipFill>
        <p:spPr>
          <a:xfrm>
            <a:off x="8783953" y="2876812"/>
            <a:ext cx="8271116" cy="5782532"/>
          </a:xfrm>
          <a:prstGeom prst="rect">
            <a:avLst/>
          </a:prstGeom>
        </p:spPr>
      </p:pic>
    </p:spTree>
    <p:extLst>
      <p:ext uri="{BB962C8B-B14F-4D97-AF65-F5344CB8AC3E}">
        <p14:creationId xmlns:p14="http://schemas.microsoft.com/office/powerpoint/2010/main" val="866507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半框架 4">
            <a:extLst>
              <a:ext uri="{FF2B5EF4-FFF2-40B4-BE49-F238E27FC236}">
                <a16:creationId xmlns:a16="http://schemas.microsoft.com/office/drawing/2014/main" id="{76CC6D8B-B21F-4441-A5D3-A4317317EF67}"/>
              </a:ext>
            </a:extLst>
          </p:cNvPr>
          <p:cNvSpPr/>
          <p:nvPr/>
        </p:nvSpPr>
        <p:spPr>
          <a:xfrm rot="10800000" flipV="1">
            <a:off x="14375589" y="1766495"/>
            <a:ext cx="2862288" cy="2592986"/>
          </a:xfrm>
          <a:prstGeom prst="halfFrame">
            <a:avLst>
              <a:gd name="adj1" fmla="val 3214"/>
              <a:gd name="adj2"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p>
        </p:txBody>
      </p:sp>
      <p:sp>
        <p:nvSpPr>
          <p:cNvPr id="2" name="標題 1">
            <a:extLst>
              <a:ext uri="{FF2B5EF4-FFF2-40B4-BE49-F238E27FC236}">
                <a16:creationId xmlns:a16="http://schemas.microsoft.com/office/drawing/2014/main" id="{0751D0A3-939C-4F88-81FA-F487D1F707C7}"/>
              </a:ext>
            </a:extLst>
          </p:cNvPr>
          <p:cNvSpPr>
            <a:spLocks noGrp="1"/>
          </p:cNvSpPr>
          <p:nvPr>
            <p:ph type="title"/>
          </p:nvPr>
        </p:nvSpPr>
        <p:spPr>
          <a:xfrm>
            <a:off x="585788" y="788680"/>
            <a:ext cx="16863101" cy="1009154"/>
          </a:xfrm>
        </p:spPr>
        <p:txBody>
          <a:bodyP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zh-CN" sz="4800" dirty="0">
                <a:latin typeface="Helvetica" panose="020B0604020202020204" pitchFamily="34" charset="0"/>
                <a:cs typeface="Helvetica" panose="020B0604020202020204" pitchFamily="34" charset="0"/>
              </a:rPr>
              <a:t>Distribution</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of</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days</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for</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videos</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to</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go</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trending</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in</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2018</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the</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US</a:t>
            </a:r>
            <a:endParaRPr lang="zh-TW" altLang="en-US" sz="4800" dirty="0">
              <a:latin typeface="Helvetica" panose="020B0604020202020204" pitchFamily="34" charset="0"/>
              <a:cs typeface="Helvetica" panose="020B0604020202020204" pitchFamily="34" charset="0"/>
            </a:endParaRPr>
          </a:p>
        </p:txBody>
      </p:sp>
      <p:pic>
        <p:nvPicPr>
          <p:cNvPr id="40" name="圖片 39">
            <a:extLst>
              <a:ext uri="{FF2B5EF4-FFF2-40B4-BE49-F238E27FC236}">
                <a16:creationId xmlns:a16="http://schemas.microsoft.com/office/drawing/2014/main" id="{A312932F-DB6B-4D49-BFC0-D47C60218C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2025" y="8720148"/>
            <a:ext cx="1798353" cy="1266039"/>
          </a:xfrm>
          <a:prstGeom prst="rect">
            <a:avLst/>
          </a:prstGeom>
        </p:spPr>
      </p:pic>
      <p:sp>
        <p:nvSpPr>
          <p:cNvPr id="8" name="半框架 7">
            <a:extLst>
              <a:ext uri="{FF2B5EF4-FFF2-40B4-BE49-F238E27FC236}">
                <a16:creationId xmlns:a16="http://schemas.microsoft.com/office/drawing/2014/main" id="{0BF18108-6811-4F7A-91F8-35D4108C6ADA}"/>
              </a:ext>
            </a:extLst>
          </p:cNvPr>
          <p:cNvSpPr/>
          <p:nvPr/>
        </p:nvSpPr>
        <p:spPr>
          <a:xfrm rot="10800000" flipH="1">
            <a:off x="585786" y="6975811"/>
            <a:ext cx="2862288" cy="2592986"/>
          </a:xfrm>
          <a:prstGeom prst="halfFrame">
            <a:avLst>
              <a:gd name="adj1" fmla="val 5418"/>
              <a:gd name="adj2" fmla="val 64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p>
        </p:txBody>
      </p:sp>
      <p:pic>
        <p:nvPicPr>
          <p:cNvPr id="13" name="Content Placeholder 12">
            <a:extLst>
              <a:ext uri="{FF2B5EF4-FFF2-40B4-BE49-F238E27FC236}">
                <a16:creationId xmlns:a16="http://schemas.microsoft.com/office/drawing/2014/main" id="{47EE7B4D-C24B-154C-9E56-4A4D6ED0A3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07462" y="2387380"/>
            <a:ext cx="14051674" cy="6965787"/>
          </a:xfrm>
        </p:spPr>
      </p:pic>
    </p:spTree>
    <p:extLst>
      <p:ext uri="{BB962C8B-B14F-4D97-AF65-F5344CB8AC3E}">
        <p14:creationId xmlns:p14="http://schemas.microsoft.com/office/powerpoint/2010/main" val="588560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半框架 4">
            <a:extLst>
              <a:ext uri="{FF2B5EF4-FFF2-40B4-BE49-F238E27FC236}">
                <a16:creationId xmlns:a16="http://schemas.microsoft.com/office/drawing/2014/main" id="{76CC6D8B-B21F-4441-A5D3-A4317317EF67}"/>
              </a:ext>
            </a:extLst>
          </p:cNvPr>
          <p:cNvSpPr/>
          <p:nvPr/>
        </p:nvSpPr>
        <p:spPr>
          <a:xfrm rot="10800000" flipV="1">
            <a:off x="14375589" y="1766495"/>
            <a:ext cx="2862288" cy="2592986"/>
          </a:xfrm>
          <a:prstGeom prst="halfFrame">
            <a:avLst>
              <a:gd name="adj1" fmla="val 3214"/>
              <a:gd name="adj2"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p>
        </p:txBody>
      </p:sp>
      <p:sp>
        <p:nvSpPr>
          <p:cNvPr id="2" name="標題 1">
            <a:extLst>
              <a:ext uri="{FF2B5EF4-FFF2-40B4-BE49-F238E27FC236}">
                <a16:creationId xmlns:a16="http://schemas.microsoft.com/office/drawing/2014/main" id="{0751D0A3-939C-4F88-81FA-F487D1F707C7}"/>
              </a:ext>
            </a:extLst>
          </p:cNvPr>
          <p:cNvSpPr>
            <a:spLocks noGrp="1"/>
          </p:cNvSpPr>
          <p:nvPr>
            <p:ph type="title"/>
          </p:nvPr>
        </p:nvSpPr>
        <p:spPr>
          <a:xfrm>
            <a:off x="585788" y="788680"/>
            <a:ext cx="16863101" cy="1009154"/>
          </a:xfrm>
        </p:spPr>
        <p:txBody>
          <a:bodyP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zh-CN" sz="4500" dirty="0">
                <a:latin typeface="Helvetica" panose="020B0604020202020204" pitchFamily="34" charset="0"/>
                <a:cs typeface="Helvetica" panose="020B0604020202020204" pitchFamily="34" charset="0"/>
              </a:rPr>
              <a:t>Distribution</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of</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days</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for</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videos</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to</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go</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trending</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in</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2020</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the</a:t>
            </a:r>
            <a:r>
              <a:rPr lang="zh-CN" altLang="en-US" sz="4500" dirty="0">
                <a:latin typeface="Helvetica" panose="020B0604020202020204" pitchFamily="34" charset="0"/>
                <a:cs typeface="Helvetica" panose="020B0604020202020204" pitchFamily="34" charset="0"/>
              </a:rPr>
              <a:t> </a:t>
            </a:r>
            <a:r>
              <a:rPr lang="en-US" altLang="zh-CN" sz="4500" dirty="0">
                <a:latin typeface="Helvetica" panose="020B0604020202020204" pitchFamily="34" charset="0"/>
                <a:cs typeface="Helvetica" panose="020B0604020202020204" pitchFamily="34" charset="0"/>
              </a:rPr>
              <a:t>US</a:t>
            </a:r>
            <a:endParaRPr lang="zh-TW" altLang="en-US" sz="4500" dirty="0">
              <a:latin typeface="Helvetica" panose="020B0604020202020204" pitchFamily="34" charset="0"/>
              <a:cs typeface="Helvetica" panose="020B0604020202020204" pitchFamily="34" charset="0"/>
            </a:endParaRPr>
          </a:p>
        </p:txBody>
      </p:sp>
      <p:pic>
        <p:nvPicPr>
          <p:cNvPr id="40" name="圖片 39">
            <a:extLst>
              <a:ext uri="{FF2B5EF4-FFF2-40B4-BE49-F238E27FC236}">
                <a16:creationId xmlns:a16="http://schemas.microsoft.com/office/drawing/2014/main" id="{A312932F-DB6B-4D49-BFC0-D47C60218C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2025" y="8720148"/>
            <a:ext cx="1798353" cy="1266039"/>
          </a:xfrm>
          <a:prstGeom prst="rect">
            <a:avLst/>
          </a:prstGeom>
        </p:spPr>
      </p:pic>
      <p:sp>
        <p:nvSpPr>
          <p:cNvPr id="8" name="半框架 7">
            <a:extLst>
              <a:ext uri="{FF2B5EF4-FFF2-40B4-BE49-F238E27FC236}">
                <a16:creationId xmlns:a16="http://schemas.microsoft.com/office/drawing/2014/main" id="{0BF18108-6811-4F7A-91F8-35D4108C6ADA}"/>
              </a:ext>
            </a:extLst>
          </p:cNvPr>
          <p:cNvSpPr/>
          <p:nvPr/>
        </p:nvSpPr>
        <p:spPr>
          <a:xfrm rot="10800000" flipH="1">
            <a:off x="585786" y="6975811"/>
            <a:ext cx="2862288" cy="2592986"/>
          </a:xfrm>
          <a:prstGeom prst="halfFrame">
            <a:avLst>
              <a:gd name="adj1" fmla="val 5418"/>
              <a:gd name="adj2" fmla="val 64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p>
        </p:txBody>
      </p:sp>
      <p:sp>
        <p:nvSpPr>
          <p:cNvPr id="9" name="TextBox 8">
            <a:extLst>
              <a:ext uri="{FF2B5EF4-FFF2-40B4-BE49-F238E27FC236}">
                <a16:creationId xmlns:a16="http://schemas.microsoft.com/office/drawing/2014/main" id="{C65B79E2-6F3B-3649-9032-1B5EDD5B01D9}"/>
              </a:ext>
            </a:extLst>
          </p:cNvPr>
          <p:cNvSpPr txBox="1"/>
          <p:nvPr/>
        </p:nvSpPr>
        <p:spPr>
          <a:xfrm>
            <a:off x="4724400" y="1940149"/>
            <a:ext cx="6921597" cy="830997"/>
          </a:xfrm>
          <a:prstGeom prst="rect">
            <a:avLst/>
          </a:prstGeom>
          <a:noFill/>
        </p:spPr>
        <p:txBody>
          <a:bodyPr wrap="square" rtlCol="0">
            <a:spAutoFit/>
          </a:bodyPr>
          <a:lstStyle/>
          <a:p>
            <a:r>
              <a:rPr lang="en-US" altLang="zh-CN" sz="2400" dirty="0"/>
              <a:t>Days</a:t>
            </a:r>
            <a:r>
              <a:rPr lang="zh-CN" altLang="en-US" sz="2400" dirty="0"/>
              <a:t> </a:t>
            </a:r>
            <a:r>
              <a:rPr lang="en-US" altLang="zh-CN" sz="2400" dirty="0"/>
              <a:t>for</a:t>
            </a:r>
            <a:r>
              <a:rPr lang="zh-CN" altLang="en-US" sz="2400" b="1" dirty="0"/>
              <a:t> </a:t>
            </a:r>
            <a:r>
              <a:rPr lang="en-US" altLang="zh-CN" sz="2400" b="1" dirty="0"/>
              <a:t>large</a:t>
            </a:r>
            <a:r>
              <a:rPr lang="zh-CN" altLang="en-US" sz="2400" b="1" dirty="0"/>
              <a:t> </a:t>
            </a:r>
            <a:r>
              <a:rPr lang="en-US" altLang="zh-CN" sz="2400" dirty="0"/>
              <a:t>amount</a:t>
            </a:r>
            <a:r>
              <a:rPr lang="zh-CN" altLang="en-US" sz="2400" dirty="0"/>
              <a:t> </a:t>
            </a:r>
            <a:r>
              <a:rPr lang="en-US" altLang="zh-CN" sz="2400" dirty="0"/>
              <a:t>of</a:t>
            </a:r>
            <a:r>
              <a:rPr lang="zh-CN" altLang="en-US" sz="2400" dirty="0"/>
              <a:t> </a:t>
            </a:r>
            <a:r>
              <a:rPr lang="en-US" altLang="zh-CN" sz="2400" dirty="0"/>
              <a:t>videos</a:t>
            </a:r>
            <a:r>
              <a:rPr lang="zh-CN" altLang="en-US" sz="2400" dirty="0"/>
              <a:t> </a:t>
            </a:r>
            <a:r>
              <a:rPr lang="en-US" altLang="zh-CN" sz="2400" dirty="0"/>
              <a:t>spent</a:t>
            </a:r>
            <a:r>
              <a:rPr lang="zh-CN" altLang="en-US" sz="2400" dirty="0"/>
              <a:t> </a:t>
            </a:r>
            <a:r>
              <a:rPr lang="en-US" altLang="zh-CN" sz="2400" dirty="0"/>
              <a:t>1-5</a:t>
            </a:r>
            <a:r>
              <a:rPr lang="zh-CN" altLang="en-US" sz="2400" dirty="0"/>
              <a:t> </a:t>
            </a:r>
            <a:r>
              <a:rPr lang="en-US" altLang="zh-CN" sz="2400" dirty="0"/>
              <a:t>days</a:t>
            </a:r>
            <a:r>
              <a:rPr lang="zh-CN" altLang="en-US" sz="2400" dirty="0"/>
              <a:t> </a:t>
            </a:r>
            <a:r>
              <a:rPr lang="en-US" altLang="zh-CN" sz="2400" dirty="0"/>
              <a:t>to</a:t>
            </a:r>
            <a:r>
              <a:rPr lang="zh-CN" altLang="en-US" sz="2400" dirty="0"/>
              <a:t> </a:t>
            </a:r>
            <a:r>
              <a:rPr lang="en-US" altLang="zh-CN" sz="2400" dirty="0"/>
              <a:t>go</a:t>
            </a:r>
            <a:r>
              <a:rPr lang="zh-CN" altLang="en-US" sz="2400" dirty="0"/>
              <a:t> </a:t>
            </a:r>
            <a:r>
              <a:rPr lang="en-US" altLang="zh-CN" sz="2400" dirty="0"/>
              <a:t>trending</a:t>
            </a:r>
            <a:endParaRPr lang="en-US" sz="2400" dirty="0"/>
          </a:p>
        </p:txBody>
      </p:sp>
      <p:pic>
        <p:nvPicPr>
          <p:cNvPr id="4" name="Picture 3">
            <a:extLst>
              <a:ext uri="{FF2B5EF4-FFF2-40B4-BE49-F238E27FC236}">
                <a16:creationId xmlns:a16="http://schemas.microsoft.com/office/drawing/2014/main" id="{0BB88AB2-985B-F149-ABC4-4E9D35F4D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672271"/>
            <a:ext cx="13705013" cy="6826049"/>
          </a:xfrm>
          <a:prstGeom prst="rect">
            <a:avLst/>
          </a:prstGeom>
        </p:spPr>
      </p:pic>
    </p:spTree>
    <p:extLst>
      <p:ext uri="{BB962C8B-B14F-4D97-AF65-F5344CB8AC3E}">
        <p14:creationId xmlns:p14="http://schemas.microsoft.com/office/powerpoint/2010/main" val="123730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半框架 4">
            <a:extLst>
              <a:ext uri="{FF2B5EF4-FFF2-40B4-BE49-F238E27FC236}">
                <a16:creationId xmlns:a16="http://schemas.microsoft.com/office/drawing/2014/main" id="{76CC6D8B-B21F-4441-A5D3-A4317317EF67}"/>
              </a:ext>
            </a:extLst>
          </p:cNvPr>
          <p:cNvSpPr/>
          <p:nvPr/>
        </p:nvSpPr>
        <p:spPr>
          <a:xfrm rot="10800000" flipV="1">
            <a:off x="14770881" y="2206540"/>
            <a:ext cx="2862288" cy="2592986"/>
          </a:xfrm>
          <a:prstGeom prst="halfFrame">
            <a:avLst>
              <a:gd name="adj1" fmla="val 3214"/>
              <a:gd name="adj2"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p>
        </p:txBody>
      </p:sp>
      <p:sp>
        <p:nvSpPr>
          <p:cNvPr id="2" name="標題 1">
            <a:extLst>
              <a:ext uri="{FF2B5EF4-FFF2-40B4-BE49-F238E27FC236}">
                <a16:creationId xmlns:a16="http://schemas.microsoft.com/office/drawing/2014/main" id="{0751D0A3-939C-4F88-81FA-F487D1F707C7}"/>
              </a:ext>
            </a:extLst>
          </p:cNvPr>
          <p:cNvSpPr>
            <a:spLocks noGrp="1"/>
          </p:cNvSpPr>
          <p:nvPr>
            <p:ph type="title"/>
          </p:nvPr>
        </p:nvSpPr>
        <p:spPr>
          <a:xfrm>
            <a:off x="585788" y="788680"/>
            <a:ext cx="16863101" cy="1009154"/>
          </a:xfrm>
        </p:spPr>
        <p:txBody>
          <a:bodyP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sz="6000" dirty="0"/>
              <a:t>Top Trending videos in Japan</a:t>
            </a:r>
            <a:br>
              <a:rPr lang="en-US" sz="6000" dirty="0"/>
            </a:br>
            <a:r>
              <a:rPr lang="en-US" sz="6000" dirty="0"/>
              <a:t>--The longest time for videos to go trending in Japan</a:t>
            </a:r>
            <a:endParaRPr lang="zh-TW" altLang="en-US" sz="4500" dirty="0">
              <a:latin typeface="Helvetica" panose="020B0604020202020204" pitchFamily="34" charset="0"/>
              <a:cs typeface="Helvetica" panose="020B0604020202020204" pitchFamily="34" charset="0"/>
            </a:endParaRPr>
          </a:p>
        </p:txBody>
      </p:sp>
      <p:pic>
        <p:nvPicPr>
          <p:cNvPr id="40" name="圖片 39">
            <a:extLst>
              <a:ext uri="{FF2B5EF4-FFF2-40B4-BE49-F238E27FC236}">
                <a16:creationId xmlns:a16="http://schemas.microsoft.com/office/drawing/2014/main" id="{A312932F-DB6B-4D49-BFC0-D47C60218C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2025" y="8720148"/>
            <a:ext cx="1798353" cy="1266039"/>
          </a:xfrm>
          <a:prstGeom prst="rect">
            <a:avLst/>
          </a:prstGeom>
        </p:spPr>
      </p:pic>
      <p:sp>
        <p:nvSpPr>
          <p:cNvPr id="8" name="半框架 7">
            <a:extLst>
              <a:ext uri="{FF2B5EF4-FFF2-40B4-BE49-F238E27FC236}">
                <a16:creationId xmlns:a16="http://schemas.microsoft.com/office/drawing/2014/main" id="{0BF18108-6811-4F7A-91F8-35D4108C6ADA}"/>
              </a:ext>
            </a:extLst>
          </p:cNvPr>
          <p:cNvSpPr/>
          <p:nvPr/>
        </p:nvSpPr>
        <p:spPr>
          <a:xfrm rot="10800000" flipH="1">
            <a:off x="585786" y="6975811"/>
            <a:ext cx="2862288" cy="2592986"/>
          </a:xfrm>
          <a:prstGeom prst="halfFrame">
            <a:avLst>
              <a:gd name="adj1" fmla="val 5418"/>
              <a:gd name="adj2" fmla="val 64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p>
        </p:txBody>
      </p:sp>
      <p:pic>
        <p:nvPicPr>
          <p:cNvPr id="4" name="Picture 3">
            <a:extLst>
              <a:ext uri="{FF2B5EF4-FFF2-40B4-BE49-F238E27FC236}">
                <a16:creationId xmlns:a16="http://schemas.microsoft.com/office/drawing/2014/main" id="{6D394385-7AED-D74B-B7A7-878F792F32E4}"/>
              </a:ext>
            </a:extLst>
          </p:cNvPr>
          <p:cNvPicPr>
            <a:picLocks noChangeAspect="1"/>
          </p:cNvPicPr>
          <p:nvPr/>
        </p:nvPicPr>
        <p:blipFill>
          <a:blip r:embed="rId3"/>
          <a:stretch>
            <a:fillRect/>
          </a:stretch>
        </p:blipFill>
        <p:spPr>
          <a:xfrm>
            <a:off x="821873" y="2969615"/>
            <a:ext cx="8834792" cy="5750534"/>
          </a:xfrm>
          <a:prstGeom prst="rect">
            <a:avLst/>
          </a:prstGeom>
        </p:spPr>
      </p:pic>
      <p:pic>
        <p:nvPicPr>
          <p:cNvPr id="7" name="Picture 6">
            <a:extLst>
              <a:ext uri="{FF2B5EF4-FFF2-40B4-BE49-F238E27FC236}">
                <a16:creationId xmlns:a16="http://schemas.microsoft.com/office/drawing/2014/main" id="{E21C4843-92DA-FD49-9E36-FC1DDB7754B2}"/>
              </a:ext>
            </a:extLst>
          </p:cNvPr>
          <p:cNvPicPr>
            <a:picLocks noChangeAspect="1"/>
          </p:cNvPicPr>
          <p:nvPr/>
        </p:nvPicPr>
        <p:blipFill>
          <a:blip r:embed="rId4"/>
          <a:stretch>
            <a:fillRect/>
          </a:stretch>
        </p:blipFill>
        <p:spPr>
          <a:xfrm>
            <a:off x="9892751" y="3047538"/>
            <a:ext cx="7809464" cy="5594685"/>
          </a:xfrm>
          <a:prstGeom prst="rect">
            <a:avLst/>
          </a:prstGeom>
        </p:spPr>
      </p:pic>
    </p:spTree>
    <p:extLst>
      <p:ext uri="{BB962C8B-B14F-4D97-AF65-F5344CB8AC3E}">
        <p14:creationId xmlns:p14="http://schemas.microsoft.com/office/powerpoint/2010/main" val="49426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304800" y="2007267"/>
            <a:ext cx="10032473" cy="3949799"/>
          </a:xfrm>
          <a:prstGeom prst="rect">
            <a:avLst/>
          </a:prstGeom>
        </p:spPr>
        <p:txBody>
          <a:bodyPr lIns="0" tIns="0" rIns="0" bIns="0" rtlCol="0" anchor="t">
            <a:spAutoFit/>
          </a:bodyPr>
          <a:lstStyle/>
          <a:p>
            <a:pPr marL="165100" lvl="1">
              <a:lnSpc>
                <a:spcPts val="2799"/>
              </a:lnSpc>
            </a:pPr>
            <a:r>
              <a:rPr 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rPr>
              <a:t>As YouTube viewers become more and more diverse, video watching preference varies more significantly between different groups of categories than ever.</a:t>
            </a:r>
          </a:p>
          <a:p>
            <a:pPr marL="165100" lvl="1">
              <a:lnSpc>
                <a:spcPts val="2799"/>
              </a:lnSpc>
            </a:pPr>
            <a:endParaRPr 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65100" lvl="1">
              <a:lnSpc>
                <a:spcPts val="2799"/>
              </a:lnSpc>
            </a:pPr>
            <a:r>
              <a:rPr lang="en-US" altLang="zh-CN" sz="2800" b="1" spc="20" dirty="0">
                <a:solidFill>
                  <a:srgbClr val="000000"/>
                </a:solidFill>
                <a:latin typeface="Tahoma" panose="020B0604030504040204" pitchFamily="34" charset="0"/>
                <a:ea typeface="Tahoma" panose="020B0604030504040204" pitchFamily="34" charset="0"/>
                <a:cs typeface="Tahoma" panose="020B0604030504040204" pitchFamily="34" charset="0"/>
              </a:rPr>
              <a:t>OUR</a:t>
            </a:r>
            <a:r>
              <a:rPr lang="zh-CN" altLang="en-US" sz="2800" b="1" spc="2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altLang="zh-CN" sz="2800" b="1" spc="20" dirty="0">
                <a:solidFill>
                  <a:srgbClr val="000000"/>
                </a:solidFill>
                <a:latin typeface="Tahoma" panose="020B0604030504040204" pitchFamily="34" charset="0"/>
                <a:ea typeface="Tahoma" panose="020B0604030504040204" pitchFamily="34" charset="0"/>
                <a:cs typeface="Tahoma" panose="020B0604030504040204" pitchFamily="34" charset="0"/>
              </a:rPr>
              <a:t>GOAL:</a:t>
            </a:r>
          </a:p>
          <a:p>
            <a:pPr marL="165100" lvl="1">
              <a:lnSpc>
                <a:spcPts val="2799"/>
              </a:lnSpc>
            </a:pPr>
            <a:endParaRPr lang="en-US" altLang="zh-CN" sz="2800" b="1" spc="2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330200" lvl="1" indent="-165100">
              <a:lnSpc>
                <a:spcPts val="2799"/>
              </a:lnSpc>
              <a:buFont typeface="Arial"/>
              <a:buChar char="•"/>
            </a:pPr>
            <a:r>
              <a:rPr 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rPr>
              <a:t>Exploratory analysis of</a:t>
            </a:r>
            <a:r>
              <a:rPr lang="zh-CN" alt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rPr>
              <a:t>characteristics, including categories, view, likes count and trending time</a:t>
            </a:r>
            <a:r>
              <a:rPr lang="zh-CN" alt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rPr>
              <a:t>in trending videos</a:t>
            </a:r>
            <a:r>
              <a:rPr lang="zh-CN" alt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rPr>
              <a:t>identify changes in preference.</a:t>
            </a:r>
          </a:p>
          <a:p>
            <a:pPr marL="330200" lvl="1" indent="-165100">
              <a:lnSpc>
                <a:spcPts val="2799"/>
              </a:lnSpc>
              <a:buFont typeface="Arial"/>
              <a:buChar char="•"/>
            </a:pPr>
            <a:r>
              <a:rPr 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rPr>
              <a:t>We are interested to know if the country culture has an influence on the YouTube trending videos characteristics.</a:t>
            </a:r>
          </a:p>
        </p:txBody>
      </p:sp>
      <p:sp>
        <p:nvSpPr>
          <p:cNvPr id="6" name="AutoShape 6"/>
          <p:cNvSpPr/>
          <p:nvPr/>
        </p:nvSpPr>
        <p:spPr>
          <a:xfrm>
            <a:off x="0" y="6663906"/>
            <a:ext cx="3433286" cy="3623094"/>
          </a:xfrm>
          <a:prstGeom prst="rect">
            <a:avLst/>
          </a:prstGeom>
          <a:solidFill>
            <a:srgbClr val="FE4C00"/>
          </a:solidFill>
        </p:spPr>
      </p:sp>
      <p:grpSp>
        <p:nvGrpSpPr>
          <p:cNvPr id="7" name="Group 7"/>
          <p:cNvGrpSpPr/>
          <p:nvPr/>
        </p:nvGrpSpPr>
        <p:grpSpPr>
          <a:xfrm>
            <a:off x="304800" y="241974"/>
            <a:ext cx="775060" cy="778534"/>
            <a:chOff x="2316" y="185815"/>
            <a:chExt cx="1033413" cy="1038045"/>
          </a:xfrm>
        </p:grpSpPr>
        <p:grpSp>
          <p:nvGrpSpPr>
            <p:cNvPr id="8" name="Group 8"/>
            <p:cNvGrpSpPr/>
            <p:nvPr/>
          </p:nvGrpSpPr>
          <p:grpSpPr>
            <a:xfrm>
              <a:off x="2316" y="185815"/>
              <a:ext cx="1033413" cy="1038045"/>
              <a:chOff x="14168" y="1136678"/>
              <a:chExt cx="6321665" cy="6350000"/>
            </a:xfrm>
          </p:grpSpPr>
          <p:sp>
            <p:nvSpPr>
              <p:cNvPr id="9" name="Freeform 9"/>
              <p:cNvSpPr/>
              <p:nvPr/>
            </p:nvSpPr>
            <p:spPr>
              <a:xfrm>
                <a:off x="14168" y="1136678"/>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4C00"/>
              </a:solidFill>
            </p:spPr>
          </p:sp>
        </p:grpSp>
        <p:sp>
          <p:nvSpPr>
            <p:cNvPr id="10" name="TextBox 10"/>
            <p:cNvSpPr txBox="1"/>
            <p:nvPr/>
          </p:nvSpPr>
          <p:spPr>
            <a:xfrm>
              <a:off x="198887" y="328667"/>
              <a:ext cx="640272" cy="752342"/>
            </a:xfrm>
            <a:prstGeom prst="rect">
              <a:avLst/>
            </a:prstGeom>
          </p:spPr>
          <p:txBody>
            <a:bodyPr lIns="0" tIns="0" rIns="0" bIns="0" rtlCol="0" anchor="t">
              <a:spAutoFit/>
            </a:bodyPr>
            <a:lstStyle/>
            <a:p>
              <a:pPr algn="ctr">
                <a:lnSpc>
                  <a:spcPts val="2200"/>
                </a:lnSpc>
              </a:pPr>
              <a:r>
                <a:rPr lang="en-US" sz="1200" dirty="0">
                  <a:solidFill>
                    <a:srgbClr val="FFFFFF"/>
                  </a:solidFill>
                  <a:latin typeface="Muli Bold Bold"/>
                </a:rPr>
                <a:t>TEAM</a:t>
              </a:r>
              <a:r>
                <a:rPr lang="en-US" sz="2000" dirty="0">
                  <a:solidFill>
                    <a:srgbClr val="FFFFFF"/>
                  </a:solidFill>
                  <a:latin typeface="Muli Bold Bold"/>
                </a:rPr>
                <a:t> </a:t>
              </a:r>
              <a:r>
                <a:rPr lang="en-US" sz="1600" dirty="0">
                  <a:solidFill>
                    <a:srgbClr val="FFFFFF"/>
                  </a:solidFill>
                  <a:latin typeface="Muli Bold Bold"/>
                </a:rPr>
                <a:t>6</a:t>
              </a:r>
              <a:endParaRPr lang="en-US" sz="2000" dirty="0">
                <a:solidFill>
                  <a:srgbClr val="FFFFFF"/>
                </a:solidFill>
                <a:latin typeface="Muli Bold Bold"/>
              </a:endParaRPr>
            </a:p>
          </p:txBody>
        </p:sp>
      </p:grpSp>
      <p:sp>
        <p:nvSpPr>
          <p:cNvPr id="11" name="AutoShape 11"/>
          <p:cNvSpPr/>
          <p:nvPr/>
        </p:nvSpPr>
        <p:spPr>
          <a:xfrm>
            <a:off x="3433286" y="6663906"/>
            <a:ext cx="3433286" cy="3623094"/>
          </a:xfrm>
          <a:prstGeom prst="rect">
            <a:avLst/>
          </a:prstGeom>
          <a:solidFill>
            <a:srgbClr val="FFDF2B"/>
          </a:solidFill>
        </p:spPr>
      </p:sp>
      <p:pic>
        <p:nvPicPr>
          <p:cNvPr id="12" name="Picture 12"/>
          <p:cNvPicPr>
            <a:picLocks noChangeAspect="1"/>
          </p:cNvPicPr>
          <p:nvPr/>
        </p:nvPicPr>
        <p:blipFill>
          <a:blip r:embed="rId3"/>
          <a:srcRect/>
          <a:stretch>
            <a:fillRect/>
          </a:stretch>
        </p:blipFill>
        <p:spPr>
          <a:xfrm rot="16200000">
            <a:off x="15412597" y="46603"/>
            <a:ext cx="3433286" cy="3321279"/>
          </a:xfrm>
          <a:prstGeom prst="rect">
            <a:avLst/>
          </a:prstGeom>
        </p:spPr>
      </p:pic>
      <p:pic>
        <p:nvPicPr>
          <p:cNvPr id="13" name="Picture 13"/>
          <p:cNvPicPr>
            <a:picLocks noChangeAspect="1"/>
          </p:cNvPicPr>
          <p:nvPr/>
        </p:nvPicPr>
        <p:blipFill>
          <a:blip r:embed="rId4"/>
          <a:srcRect/>
          <a:stretch>
            <a:fillRect/>
          </a:stretch>
        </p:blipFill>
        <p:spPr>
          <a:xfrm>
            <a:off x="2563445" y="7451466"/>
            <a:ext cx="1794241" cy="1794241"/>
          </a:xfrm>
          <a:prstGeom prst="rect">
            <a:avLst/>
          </a:prstGeom>
        </p:spPr>
      </p:pic>
      <p:sp>
        <p:nvSpPr>
          <p:cNvPr id="16" name="TextBox 15">
            <a:extLst>
              <a:ext uri="{FF2B5EF4-FFF2-40B4-BE49-F238E27FC236}">
                <a16:creationId xmlns:a16="http://schemas.microsoft.com/office/drawing/2014/main" id="{00BFB2A8-2E70-4588-AA25-E9A9A73E737B}"/>
              </a:ext>
            </a:extLst>
          </p:cNvPr>
          <p:cNvSpPr txBox="1"/>
          <p:nvPr/>
        </p:nvSpPr>
        <p:spPr>
          <a:xfrm>
            <a:off x="11027089" y="5855017"/>
            <a:ext cx="7260911" cy="4062651"/>
          </a:xfrm>
          <a:prstGeom prst="rect">
            <a:avLst/>
          </a:prstGeom>
          <a:noFill/>
        </p:spPr>
        <p:txBody>
          <a:bodyPr wrap="square" rtlCol="0">
            <a:spAutoFit/>
          </a:bodyPr>
          <a:lstStyle/>
          <a:p>
            <a:pPr algn="l"/>
            <a:r>
              <a:rPr lang="en-US" sz="2400" b="1" spc="20" dirty="0">
                <a:solidFill>
                  <a:srgbClr val="000000"/>
                </a:solidFill>
                <a:latin typeface="Tahoma" panose="020B0604030504040204" pitchFamily="34" charset="0"/>
                <a:ea typeface="Tahoma" panose="020B0604030504040204" pitchFamily="34" charset="0"/>
                <a:cs typeface="Tahoma" panose="020B0604030504040204" pitchFamily="34" charset="0"/>
              </a:rPr>
              <a:t>Data</a:t>
            </a:r>
            <a:r>
              <a:rPr lang="zh-CN" altLang="en-US" sz="2400" b="1" spc="2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b="1" spc="20" dirty="0">
                <a:solidFill>
                  <a:srgbClr val="000000"/>
                </a:solidFill>
                <a:latin typeface="Tahoma" panose="020B0604030504040204" pitchFamily="34" charset="0"/>
                <a:ea typeface="Tahoma" panose="020B0604030504040204" pitchFamily="34" charset="0"/>
                <a:cs typeface="Tahoma" panose="020B0604030504040204" pitchFamily="34" charset="0"/>
              </a:rPr>
              <a:t>source</a:t>
            </a:r>
            <a:r>
              <a:rPr 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rPr>
              <a:t>:</a:t>
            </a:r>
          </a:p>
          <a:p>
            <a:pPr algn="l"/>
            <a:endParaRPr lang="en-US" sz="2400" spc="20" dirty="0">
              <a:solidFill>
                <a:srgbClr val="000000"/>
              </a:solidFill>
              <a:latin typeface="Tahoma" panose="020B0604030504040204" pitchFamily="34" charset="0"/>
              <a:ea typeface="Tahoma" panose="020B0604030504040204" pitchFamily="34" charset="0"/>
              <a:cs typeface="Tahoma" panose="020B0604030504040204" pitchFamily="34" charset="0"/>
            </a:endParaRPr>
          </a:p>
          <a:p>
            <a:r>
              <a:rPr lang="en-US"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Th</a:t>
            </a:r>
            <a:r>
              <a:rPr lang="en-US" altLang="zh-CN"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is</a:t>
            </a:r>
            <a:r>
              <a:rPr lang="en-US"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 data</a:t>
            </a:r>
            <a:r>
              <a:rPr lang="zh-CN" altLang="en-US"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source were collected using the You</a:t>
            </a:r>
            <a:r>
              <a:rPr lang="en-US" altLang="zh-CN"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T</a:t>
            </a:r>
            <a:r>
              <a:rPr lang="en-US"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ube API and it presents a list of the top trending videos on the platform. To determine the year‘s top-trending videos, You</a:t>
            </a:r>
            <a:r>
              <a:rPr lang="en-US" altLang="zh-CN"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T</a:t>
            </a:r>
            <a:r>
              <a:rPr lang="en-US"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ube uses a combination of factors such as number of views, shares, comments and likes. We accessed the data</a:t>
            </a:r>
            <a:r>
              <a:rPr lang="zh-CN" altLang="en-US"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source via Kaggle data notebooks "Trending </a:t>
            </a:r>
            <a:r>
              <a:rPr lang="en-US" sz="2400" i="1" spc="20" dirty="0" err="1">
                <a:solidFill>
                  <a:srgbClr val="000000"/>
                </a:solidFill>
                <a:latin typeface="Tahoma" panose="020B0604030504040204" pitchFamily="34" charset="0"/>
                <a:ea typeface="Tahoma" panose="020B0604030504040204" pitchFamily="34" charset="0"/>
                <a:cs typeface="Tahoma" panose="020B0604030504040204" pitchFamily="34" charset="0"/>
              </a:rPr>
              <a:t>Yo</a:t>
            </a:r>
            <a:r>
              <a:rPr lang="en-US" altLang="zh-CN" sz="2400" i="1" spc="20" dirty="0" err="1">
                <a:solidFill>
                  <a:srgbClr val="000000"/>
                </a:solidFill>
                <a:latin typeface="Tahoma" panose="020B0604030504040204" pitchFamily="34" charset="0"/>
                <a:ea typeface="Tahoma" panose="020B0604030504040204" pitchFamily="34" charset="0"/>
                <a:cs typeface="Tahoma" panose="020B0604030504040204" pitchFamily="34" charset="0"/>
              </a:rPr>
              <a:t>Tu</a:t>
            </a:r>
            <a:r>
              <a:rPr lang="en-US" sz="2400" i="1" spc="20" dirty="0" err="1">
                <a:solidFill>
                  <a:srgbClr val="000000"/>
                </a:solidFill>
                <a:latin typeface="Tahoma" panose="020B0604030504040204" pitchFamily="34" charset="0"/>
                <a:ea typeface="Tahoma" panose="020B0604030504040204" pitchFamily="34" charset="0"/>
                <a:cs typeface="Tahoma" panose="020B0604030504040204" pitchFamily="34" charset="0"/>
              </a:rPr>
              <a:t>be</a:t>
            </a:r>
            <a:r>
              <a:rPr lang="en-US" sz="2400" i="1" spc="20" dirty="0">
                <a:solidFill>
                  <a:srgbClr val="000000"/>
                </a:solidFill>
                <a:latin typeface="Tahoma" panose="020B0604030504040204" pitchFamily="34" charset="0"/>
                <a:ea typeface="Tahoma" panose="020B0604030504040204" pitchFamily="34" charset="0"/>
                <a:cs typeface="Tahoma" panose="020B0604030504040204" pitchFamily="34" charset="0"/>
              </a:rPr>
              <a:t> Video Statistics" and "YouTube Trending Video Dataset".</a:t>
            </a:r>
          </a:p>
          <a:p>
            <a:endParaRPr lang="en-US" dirty="0"/>
          </a:p>
        </p:txBody>
      </p:sp>
      <p:pic>
        <p:nvPicPr>
          <p:cNvPr id="18" name="Picture 17" descr="Graphical user interface, application&#10;&#10;Description automatically generated">
            <a:extLst>
              <a:ext uri="{FF2B5EF4-FFF2-40B4-BE49-F238E27FC236}">
                <a16:creationId xmlns:a16="http://schemas.microsoft.com/office/drawing/2014/main" id="{8B76A2B8-F059-43D8-8D32-017B9479BE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6054" y="1938414"/>
            <a:ext cx="7260911" cy="3693319"/>
          </a:xfrm>
          <a:prstGeom prst="rect">
            <a:avLst/>
          </a:prstGeom>
        </p:spPr>
      </p:pic>
      <p:sp>
        <p:nvSpPr>
          <p:cNvPr id="14" name="TextBox 13">
            <a:extLst>
              <a:ext uri="{FF2B5EF4-FFF2-40B4-BE49-F238E27FC236}">
                <a16:creationId xmlns:a16="http://schemas.microsoft.com/office/drawing/2014/main" id="{5BDF284C-0EB9-BC49-80B6-AF6CB79EED91}"/>
              </a:ext>
            </a:extLst>
          </p:cNvPr>
          <p:cNvSpPr txBox="1"/>
          <p:nvPr/>
        </p:nvSpPr>
        <p:spPr>
          <a:xfrm>
            <a:off x="2863516" y="842211"/>
            <a:ext cx="3888052" cy="769441"/>
          </a:xfrm>
          <a:prstGeom prst="rect">
            <a:avLst/>
          </a:prstGeom>
          <a:noFill/>
        </p:spPr>
        <p:txBody>
          <a:bodyPr wrap="none" rtlCol="0">
            <a:spAutoFit/>
          </a:bodyPr>
          <a:lstStyle/>
          <a:p>
            <a:r>
              <a:rPr lang="en-US" sz="4400" b="1" dirty="0"/>
              <a:t>INTRODUCTION</a:t>
            </a:r>
          </a:p>
        </p:txBody>
      </p:sp>
    </p:spTree>
    <p:extLst>
      <p:ext uri="{BB962C8B-B14F-4D97-AF65-F5344CB8AC3E}">
        <p14:creationId xmlns:p14="http://schemas.microsoft.com/office/powerpoint/2010/main" val="3517754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半框架 4">
            <a:extLst>
              <a:ext uri="{FF2B5EF4-FFF2-40B4-BE49-F238E27FC236}">
                <a16:creationId xmlns:a16="http://schemas.microsoft.com/office/drawing/2014/main" id="{76CC6D8B-B21F-4441-A5D3-A4317317EF67}"/>
              </a:ext>
            </a:extLst>
          </p:cNvPr>
          <p:cNvSpPr/>
          <p:nvPr/>
        </p:nvSpPr>
        <p:spPr>
          <a:xfrm rot="10800000" flipV="1">
            <a:off x="14770881" y="2206540"/>
            <a:ext cx="2862288" cy="2592986"/>
          </a:xfrm>
          <a:prstGeom prst="halfFrame">
            <a:avLst>
              <a:gd name="adj1" fmla="val 3214"/>
              <a:gd name="adj2"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p>
        </p:txBody>
      </p:sp>
      <p:sp>
        <p:nvSpPr>
          <p:cNvPr id="2" name="標題 1">
            <a:extLst>
              <a:ext uri="{FF2B5EF4-FFF2-40B4-BE49-F238E27FC236}">
                <a16:creationId xmlns:a16="http://schemas.microsoft.com/office/drawing/2014/main" id="{0751D0A3-939C-4F88-81FA-F487D1F707C7}"/>
              </a:ext>
            </a:extLst>
          </p:cNvPr>
          <p:cNvSpPr>
            <a:spLocks noGrp="1"/>
          </p:cNvSpPr>
          <p:nvPr>
            <p:ph type="title"/>
          </p:nvPr>
        </p:nvSpPr>
        <p:spPr>
          <a:xfrm>
            <a:off x="585788" y="788680"/>
            <a:ext cx="16863101" cy="1009154"/>
          </a:xfrm>
        </p:spPr>
        <p:txBody>
          <a:bodyP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zh-CN" sz="4800" dirty="0">
                <a:latin typeface="Helvetica" panose="020B0604020202020204" pitchFamily="34" charset="0"/>
                <a:cs typeface="Helvetica" panose="020B0604020202020204" pitchFamily="34" charset="0"/>
              </a:rPr>
              <a:t>Distribution</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of</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days</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for</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videos</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to</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go</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trending</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in</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2018</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Japan</a:t>
            </a:r>
            <a:endParaRPr lang="zh-TW" altLang="en-US" sz="4800" dirty="0">
              <a:latin typeface="Helvetica" panose="020B0604020202020204" pitchFamily="34" charset="0"/>
              <a:cs typeface="Helvetica" panose="020B0604020202020204" pitchFamily="34" charset="0"/>
            </a:endParaRPr>
          </a:p>
        </p:txBody>
      </p:sp>
      <p:pic>
        <p:nvPicPr>
          <p:cNvPr id="40" name="圖片 39">
            <a:extLst>
              <a:ext uri="{FF2B5EF4-FFF2-40B4-BE49-F238E27FC236}">
                <a16:creationId xmlns:a16="http://schemas.microsoft.com/office/drawing/2014/main" id="{A312932F-DB6B-4D49-BFC0-D47C60218C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2025" y="8720148"/>
            <a:ext cx="1798353" cy="1266039"/>
          </a:xfrm>
          <a:prstGeom prst="rect">
            <a:avLst/>
          </a:prstGeom>
        </p:spPr>
      </p:pic>
      <p:sp>
        <p:nvSpPr>
          <p:cNvPr id="8" name="半框架 7">
            <a:extLst>
              <a:ext uri="{FF2B5EF4-FFF2-40B4-BE49-F238E27FC236}">
                <a16:creationId xmlns:a16="http://schemas.microsoft.com/office/drawing/2014/main" id="{0BF18108-6811-4F7A-91F8-35D4108C6ADA}"/>
              </a:ext>
            </a:extLst>
          </p:cNvPr>
          <p:cNvSpPr/>
          <p:nvPr/>
        </p:nvSpPr>
        <p:spPr>
          <a:xfrm rot="10800000" flipH="1">
            <a:off x="585786" y="6975811"/>
            <a:ext cx="2862288" cy="2592986"/>
          </a:xfrm>
          <a:prstGeom prst="halfFrame">
            <a:avLst>
              <a:gd name="adj1" fmla="val 5418"/>
              <a:gd name="adj2" fmla="val 64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p>
        </p:txBody>
      </p:sp>
      <p:sp>
        <p:nvSpPr>
          <p:cNvPr id="10" name="TextBox 9">
            <a:extLst>
              <a:ext uri="{FF2B5EF4-FFF2-40B4-BE49-F238E27FC236}">
                <a16:creationId xmlns:a16="http://schemas.microsoft.com/office/drawing/2014/main" id="{3E303E0C-83B2-A747-9839-32FB49A30E28}"/>
              </a:ext>
            </a:extLst>
          </p:cNvPr>
          <p:cNvSpPr txBox="1"/>
          <p:nvPr/>
        </p:nvSpPr>
        <p:spPr>
          <a:xfrm>
            <a:off x="6975287" y="2074960"/>
            <a:ext cx="3985322" cy="507831"/>
          </a:xfrm>
          <a:prstGeom prst="rect">
            <a:avLst/>
          </a:prstGeom>
          <a:noFill/>
        </p:spPr>
        <p:txBody>
          <a:bodyPr wrap="none" rtlCol="0">
            <a:spAutoFit/>
          </a:bodyPr>
          <a:lstStyle/>
          <a:p>
            <a:r>
              <a:rPr lang="en-US" altLang="zh-CN" sz="2700" dirty="0"/>
              <a:t>Overall</a:t>
            </a:r>
            <a:r>
              <a:rPr lang="zh-CN" altLang="en-US" sz="2700" dirty="0"/>
              <a:t> </a:t>
            </a:r>
            <a:r>
              <a:rPr lang="en-US" altLang="zh-CN" sz="2700" dirty="0"/>
              <a:t>view</a:t>
            </a:r>
            <a:r>
              <a:rPr lang="zh-CN" altLang="en-US" sz="2700" dirty="0"/>
              <a:t> </a:t>
            </a:r>
            <a:r>
              <a:rPr lang="en-US" altLang="zh-CN" sz="2700" dirty="0"/>
              <a:t>of</a:t>
            </a:r>
            <a:r>
              <a:rPr lang="zh-CN" altLang="en-US" sz="2700" dirty="0"/>
              <a:t> </a:t>
            </a:r>
            <a:r>
              <a:rPr lang="en-US" altLang="zh-CN" sz="2700" dirty="0"/>
              <a:t>distribution</a:t>
            </a:r>
            <a:endParaRPr lang="en-US" sz="2700" dirty="0"/>
          </a:p>
        </p:txBody>
      </p:sp>
      <p:pic>
        <p:nvPicPr>
          <p:cNvPr id="9" name="Content Placeholder 8">
            <a:extLst>
              <a:ext uri="{FF2B5EF4-FFF2-40B4-BE49-F238E27FC236}">
                <a16:creationId xmlns:a16="http://schemas.microsoft.com/office/drawing/2014/main" id="{83A5B72C-280A-D944-9332-065BA6C6B7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9822" y="2738438"/>
            <a:ext cx="12908356" cy="6527800"/>
          </a:xfrm>
        </p:spPr>
      </p:pic>
    </p:spTree>
    <p:extLst>
      <p:ext uri="{BB962C8B-B14F-4D97-AF65-F5344CB8AC3E}">
        <p14:creationId xmlns:p14="http://schemas.microsoft.com/office/powerpoint/2010/main" val="2540665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半框架 4">
            <a:extLst>
              <a:ext uri="{FF2B5EF4-FFF2-40B4-BE49-F238E27FC236}">
                <a16:creationId xmlns:a16="http://schemas.microsoft.com/office/drawing/2014/main" id="{76CC6D8B-B21F-4441-A5D3-A4317317EF67}"/>
              </a:ext>
            </a:extLst>
          </p:cNvPr>
          <p:cNvSpPr/>
          <p:nvPr/>
        </p:nvSpPr>
        <p:spPr>
          <a:xfrm rot="10800000" flipV="1">
            <a:off x="14770881" y="2206538"/>
            <a:ext cx="2862288" cy="2592986"/>
          </a:xfrm>
          <a:prstGeom prst="halfFrame">
            <a:avLst>
              <a:gd name="adj1" fmla="val 3214"/>
              <a:gd name="adj2"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solidFill>
                <a:schemeClr val="tx1"/>
              </a:solidFill>
            </a:endParaRPr>
          </a:p>
        </p:txBody>
      </p:sp>
      <p:sp>
        <p:nvSpPr>
          <p:cNvPr id="2" name="標題 1">
            <a:extLst>
              <a:ext uri="{FF2B5EF4-FFF2-40B4-BE49-F238E27FC236}">
                <a16:creationId xmlns:a16="http://schemas.microsoft.com/office/drawing/2014/main" id="{0751D0A3-939C-4F88-81FA-F487D1F707C7}"/>
              </a:ext>
            </a:extLst>
          </p:cNvPr>
          <p:cNvSpPr>
            <a:spLocks noGrp="1"/>
          </p:cNvSpPr>
          <p:nvPr>
            <p:ph type="title"/>
          </p:nvPr>
        </p:nvSpPr>
        <p:spPr>
          <a:xfrm>
            <a:off x="585787" y="788678"/>
            <a:ext cx="16863101" cy="1009154"/>
          </a:xfrm>
        </p:spPr>
        <p:txBody>
          <a:bodyPr>
            <a:no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zh-CN" sz="4800" dirty="0">
                <a:latin typeface="Helvetica" panose="020B0604020202020204" pitchFamily="34" charset="0"/>
                <a:cs typeface="Helvetica" panose="020B0604020202020204" pitchFamily="34" charset="0"/>
              </a:rPr>
              <a:t>Distribution</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of</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days</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for</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videos</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to</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go</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trending</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in</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2018</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a:t>
            </a:r>
            <a:r>
              <a:rPr lang="zh-CN" altLang="en-US" sz="4800" dirty="0">
                <a:latin typeface="Helvetica" panose="020B0604020202020204" pitchFamily="34" charset="0"/>
                <a:cs typeface="Helvetica" panose="020B0604020202020204" pitchFamily="34" charset="0"/>
              </a:rPr>
              <a:t> </a:t>
            </a:r>
            <a:r>
              <a:rPr lang="en-US" altLang="zh-CN" sz="4800" dirty="0">
                <a:latin typeface="Helvetica" panose="020B0604020202020204" pitchFamily="34" charset="0"/>
                <a:cs typeface="Helvetica" panose="020B0604020202020204" pitchFamily="34" charset="0"/>
              </a:rPr>
              <a:t>Japan</a:t>
            </a:r>
            <a:endParaRPr lang="zh-TW" altLang="en-US" sz="4800" dirty="0">
              <a:latin typeface="Helvetica" panose="020B0604020202020204" pitchFamily="34" charset="0"/>
              <a:cs typeface="Helvetica" panose="020B0604020202020204" pitchFamily="34" charset="0"/>
            </a:endParaRPr>
          </a:p>
        </p:txBody>
      </p:sp>
      <p:pic>
        <p:nvPicPr>
          <p:cNvPr id="40" name="圖片 39">
            <a:extLst>
              <a:ext uri="{FF2B5EF4-FFF2-40B4-BE49-F238E27FC236}">
                <a16:creationId xmlns:a16="http://schemas.microsoft.com/office/drawing/2014/main" id="{A312932F-DB6B-4D49-BFC0-D47C60218C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2025" y="8720147"/>
            <a:ext cx="1798353" cy="1266039"/>
          </a:xfrm>
          <a:prstGeom prst="rect">
            <a:avLst/>
          </a:prstGeom>
        </p:spPr>
      </p:pic>
      <p:sp>
        <p:nvSpPr>
          <p:cNvPr id="8" name="半框架 7">
            <a:extLst>
              <a:ext uri="{FF2B5EF4-FFF2-40B4-BE49-F238E27FC236}">
                <a16:creationId xmlns:a16="http://schemas.microsoft.com/office/drawing/2014/main" id="{0BF18108-6811-4F7A-91F8-35D4108C6ADA}"/>
              </a:ext>
            </a:extLst>
          </p:cNvPr>
          <p:cNvSpPr/>
          <p:nvPr/>
        </p:nvSpPr>
        <p:spPr>
          <a:xfrm rot="10800000" flipH="1">
            <a:off x="585786" y="6975809"/>
            <a:ext cx="2862288" cy="2592986"/>
          </a:xfrm>
          <a:prstGeom prst="halfFrame">
            <a:avLst>
              <a:gd name="adj1" fmla="val 5418"/>
              <a:gd name="adj2" fmla="val 647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zh-TW" altLang="en-US" sz="4050">
              <a:solidFill>
                <a:schemeClr val="tx1"/>
              </a:solidFill>
            </a:endParaRPr>
          </a:p>
        </p:txBody>
      </p:sp>
      <p:pic>
        <p:nvPicPr>
          <p:cNvPr id="9" name="Content Placeholder 8">
            <a:extLst>
              <a:ext uri="{FF2B5EF4-FFF2-40B4-BE49-F238E27FC236}">
                <a16:creationId xmlns:a16="http://schemas.microsoft.com/office/drawing/2014/main" id="{AF6EB8A9-2979-CC46-9650-9F4E17F883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5071" y="2738438"/>
            <a:ext cx="13217858" cy="6527800"/>
          </a:xfrm>
        </p:spPr>
      </p:pic>
    </p:spTree>
    <p:extLst>
      <p:ext uri="{BB962C8B-B14F-4D97-AF65-F5344CB8AC3E}">
        <p14:creationId xmlns:p14="http://schemas.microsoft.com/office/powerpoint/2010/main" val="815518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群組 22">
            <a:extLst>
              <a:ext uri="{FF2B5EF4-FFF2-40B4-BE49-F238E27FC236}">
                <a16:creationId xmlns:a16="http://schemas.microsoft.com/office/drawing/2014/main" id="{CB8CDFBB-FD65-43D1-B7A7-B1270471A651}"/>
              </a:ext>
            </a:extLst>
          </p:cNvPr>
          <p:cNvGrpSpPr/>
          <p:nvPr/>
        </p:nvGrpSpPr>
        <p:grpSpPr>
          <a:xfrm>
            <a:off x="457201" y="2646853"/>
            <a:ext cx="7513857" cy="3581400"/>
            <a:chOff x="228600" y="326027"/>
            <a:chExt cx="8611680" cy="3505200"/>
          </a:xfrm>
        </p:grpSpPr>
        <p:graphicFrame>
          <p:nvGraphicFramePr>
            <p:cNvPr id="18" name="資料庫圖表 17">
              <a:extLst>
                <a:ext uri="{FF2B5EF4-FFF2-40B4-BE49-F238E27FC236}">
                  <a16:creationId xmlns:a16="http://schemas.microsoft.com/office/drawing/2014/main" id="{155D1B5A-37E8-4F00-A9BF-8CD0237EA5B8}"/>
                </a:ext>
              </a:extLst>
            </p:cNvPr>
            <p:cNvGraphicFramePr/>
            <p:nvPr/>
          </p:nvGraphicFramePr>
          <p:xfrm>
            <a:off x="228600" y="326027"/>
            <a:ext cx="3756500"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文字方塊 19">
              <a:extLst>
                <a:ext uri="{FF2B5EF4-FFF2-40B4-BE49-F238E27FC236}">
                  <a16:creationId xmlns:a16="http://schemas.microsoft.com/office/drawing/2014/main" id="{5FD3F9C8-2D1B-4234-A5B9-55F4098CCEE6}"/>
                </a:ext>
              </a:extLst>
            </p:cNvPr>
            <p:cNvSpPr txBox="1"/>
            <p:nvPr/>
          </p:nvSpPr>
          <p:spPr>
            <a:xfrm>
              <a:off x="3762864" y="548303"/>
              <a:ext cx="5077416" cy="523220"/>
            </a:xfrm>
            <a:prstGeom prst="rect">
              <a:avLst/>
            </a:prstGeom>
            <a:noFill/>
          </p:spPr>
          <p:txBody>
            <a:bodyPr wrap="none" rtlCol="0">
              <a:spAutoFit/>
            </a:bodyPr>
            <a:lstStyle/>
            <a:p>
              <a:r>
                <a:rPr lang="en-US" altLang="zh-TW" sz="2800" dirty="0"/>
                <a:t>General View of User Interactions</a:t>
              </a:r>
              <a:endParaRPr lang="zh-TW" altLang="en-US" sz="2800" dirty="0"/>
            </a:p>
          </p:txBody>
        </p:sp>
        <p:sp>
          <p:nvSpPr>
            <p:cNvPr id="21" name="文字方塊 20">
              <a:extLst>
                <a:ext uri="{FF2B5EF4-FFF2-40B4-BE49-F238E27FC236}">
                  <a16:creationId xmlns:a16="http://schemas.microsoft.com/office/drawing/2014/main" id="{454F9E81-F904-4DA4-9ED5-8AE1E907837A}"/>
                </a:ext>
              </a:extLst>
            </p:cNvPr>
            <p:cNvSpPr txBox="1"/>
            <p:nvPr/>
          </p:nvSpPr>
          <p:spPr>
            <a:xfrm>
              <a:off x="3437281" y="1437570"/>
              <a:ext cx="1337858" cy="512088"/>
            </a:xfrm>
            <a:prstGeom prst="rect">
              <a:avLst/>
            </a:prstGeom>
            <a:noFill/>
          </p:spPr>
          <p:txBody>
            <a:bodyPr wrap="none" rtlCol="0">
              <a:spAutoFit/>
            </a:bodyPr>
            <a:lstStyle/>
            <a:p>
              <a:r>
                <a:rPr lang="en-US" altLang="zh-TW" sz="2800" dirty="0"/>
                <a:t>Videos</a:t>
              </a:r>
              <a:endParaRPr lang="zh-TW" altLang="en-US" sz="2800" dirty="0"/>
            </a:p>
          </p:txBody>
        </p:sp>
        <p:sp>
          <p:nvSpPr>
            <p:cNvPr id="22" name="文字方塊 21">
              <a:extLst>
                <a:ext uri="{FF2B5EF4-FFF2-40B4-BE49-F238E27FC236}">
                  <a16:creationId xmlns:a16="http://schemas.microsoft.com/office/drawing/2014/main" id="{25F78697-3532-4BE2-8D9F-506F99CAB944}"/>
                </a:ext>
              </a:extLst>
            </p:cNvPr>
            <p:cNvSpPr txBox="1"/>
            <p:nvPr/>
          </p:nvSpPr>
          <p:spPr>
            <a:xfrm>
              <a:off x="3014593" y="2283856"/>
              <a:ext cx="1969859" cy="512088"/>
            </a:xfrm>
            <a:prstGeom prst="rect">
              <a:avLst/>
            </a:prstGeom>
            <a:noFill/>
          </p:spPr>
          <p:txBody>
            <a:bodyPr wrap="none" rtlCol="0">
              <a:spAutoFit/>
            </a:bodyPr>
            <a:lstStyle/>
            <a:p>
              <a:r>
                <a:rPr lang="en-US" altLang="zh-TW" sz="2800" dirty="0"/>
                <a:t>Categories</a:t>
              </a:r>
              <a:endParaRPr lang="zh-TW" altLang="en-US" sz="2800" dirty="0"/>
            </a:p>
          </p:txBody>
        </p:sp>
      </p:grpSp>
      <p:grpSp>
        <p:nvGrpSpPr>
          <p:cNvPr id="41" name="群組 40">
            <a:extLst>
              <a:ext uri="{FF2B5EF4-FFF2-40B4-BE49-F238E27FC236}">
                <a16:creationId xmlns:a16="http://schemas.microsoft.com/office/drawing/2014/main" id="{D085F2E2-79D0-43E5-B027-D35DCC21DFED}"/>
              </a:ext>
            </a:extLst>
          </p:cNvPr>
          <p:cNvGrpSpPr/>
          <p:nvPr/>
        </p:nvGrpSpPr>
        <p:grpSpPr>
          <a:xfrm>
            <a:off x="26233" y="99904"/>
            <a:ext cx="9333296" cy="1106393"/>
            <a:chOff x="26233" y="99904"/>
            <a:chExt cx="9333296" cy="1106393"/>
          </a:xfrm>
        </p:grpSpPr>
        <p:sp>
          <p:nvSpPr>
            <p:cNvPr id="24" name="TextBox 2">
              <a:extLst>
                <a:ext uri="{FF2B5EF4-FFF2-40B4-BE49-F238E27FC236}">
                  <a16:creationId xmlns:a16="http://schemas.microsoft.com/office/drawing/2014/main" id="{DC25BEB7-6970-480E-AA44-C16C8FE83AE3}"/>
                </a:ext>
              </a:extLst>
            </p:cNvPr>
            <p:cNvSpPr txBox="1"/>
            <p:nvPr/>
          </p:nvSpPr>
          <p:spPr>
            <a:xfrm>
              <a:off x="1447800" y="99904"/>
              <a:ext cx="7911729" cy="1106393"/>
            </a:xfrm>
            <a:prstGeom prst="rect">
              <a:avLst/>
            </a:prstGeom>
          </p:spPr>
          <p:txBody>
            <a:bodyPr lIns="0" tIns="0" rIns="0" bIns="0" rtlCol="0" anchor="t">
              <a:spAutoFit/>
            </a:bodyPr>
            <a:lstStyle/>
            <a:p>
              <a:pPr>
                <a:lnSpc>
                  <a:spcPts val="9350"/>
                </a:lnSpc>
              </a:pPr>
              <a:r>
                <a:rPr lang="en-US" sz="6000" dirty="0">
                  <a:solidFill>
                    <a:srgbClr val="000000"/>
                  </a:solidFill>
                  <a:latin typeface="Muli Bold Bold"/>
                </a:rPr>
                <a:t>Category Analysis</a:t>
              </a:r>
            </a:p>
          </p:txBody>
        </p:sp>
        <p:pic>
          <p:nvPicPr>
            <p:cNvPr id="25" name="Picture 16" descr="A picture containing shape&#10;&#10;Description automatically generated">
              <a:extLst>
                <a:ext uri="{FF2B5EF4-FFF2-40B4-BE49-F238E27FC236}">
                  <a16:creationId xmlns:a16="http://schemas.microsoft.com/office/drawing/2014/main" id="{B72507CB-8A52-45DF-BD83-69005597325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6885" t="62593" r="4295" b="12963"/>
            <a:stretch/>
          </p:blipFill>
          <p:spPr>
            <a:xfrm>
              <a:off x="26233" y="199367"/>
              <a:ext cx="1225447" cy="962851"/>
            </a:xfrm>
            <a:prstGeom prst="rect">
              <a:avLst/>
            </a:prstGeom>
          </p:spPr>
        </p:pic>
      </p:grpSp>
      <p:sp>
        <p:nvSpPr>
          <p:cNvPr id="27" name="文字方塊 26">
            <a:extLst>
              <a:ext uri="{FF2B5EF4-FFF2-40B4-BE49-F238E27FC236}">
                <a16:creationId xmlns:a16="http://schemas.microsoft.com/office/drawing/2014/main" id="{DF7AE4E2-1271-4065-99F3-D1EB4A778728}"/>
              </a:ext>
            </a:extLst>
          </p:cNvPr>
          <p:cNvSpPr txBox="1"/>
          <p:nvPr/>
        </p:nvSpPr>
        <p:spPr>
          <a:xfrm>
            <a:off x="173767" y="1783049"/>
            <a:ext cx="2417033" cy="523220"/>
          </a:xfrm>
          <a:prstGeom prst="rect">
            <a:avLst/>
          </a:prstGeom>
          <a:solidFill>
            <a:schemeClr val="bg1"/>
          </a:solidFill>
        </p:spPr>
        <p:txBody>
          <a:bodyPr wrap="square" rtlCol="0">
            <a:spAutoFit/>
          </a:bodyPr>
          <a:lstStyle/>
          <a:p>
            <a:r>
              <a:rPr lang="en-US" altLang="zh-TW" sz="2800" b="1" dirty="0"/>
              <a:t>Our Storyline</a:t>
            </a:r>
            <a:endParaRPr lang="zh-TW" altLang="en-US" sz="2800" b="1" dirty="0"/>
          </a:p>
        </p:txBody>
      </p:sp>
      <p:sp>
        <p:nvSpPr>
          <p:cNvPr id="30" name="文字方塊 29">
            <a:extLst>
              <a:ext uri="{FF2B5EF4-FFF2-40B4-BE49-F238E27FC236}">
                <a16:creationId xmlns:a16="http://schemas.microsoft.com/office/drawing/2014/main" id="{C6FF16F2-CBC8-424F-BB65-83824E6D2B4D}"/>
              </a:ext>
            </a:extLst>
          </p:cNvPr>
          <p:cNvSpPr txBox="1"/>
          <p:nvPr/>
        </p:nvSpPr>
        <p:spPr>
          <a:xfrm>
            <a:off x="315483" y="6558368"/>
            <a:ext cx="4550633" cy="523220"/>
          </a:xfrm>
          <a:prstGeom prst="rect">
            <a:avLst/>
          </a:prstGeom>
          <a:solidFill>
            <a:schemeClr val="bg1"/>
          </a:solidFill>
        </p:spPr>
        <p:txBody>
          <a:bodyPr wrap="square" rtlCol="0">
            <a:spAutoFit/>
          </a:bodyPr>
          <a:lstStyle/>
          <a:p>
            <a:r>
              <a:rPr lang="en-US" altLang="zh-TW" sz="2800" b="1" dirty="0"/>
              <a:t>What we do for categories</a:t>
            </a:r>
            <a:endParaRPr lang="zh-TW" altLang="en-US" sz="2800" b="1" dirty="0"/>
          </a:p>
        </p:txBody>
      </p:sp>
      <p:grpSp>
        <p:nvGrpSpPr>
          <p:cNvPr id="31" name="Group 7">
            <a:extLst>
              <a:ext uri="{FF2B5EF4-FFF2-40B4-BE49-F238E27FC236}">
                <a16:creationId xmlns:a16="http://schemas.microsoft.com/office/drawing/2014/main" id="{6333FCC5-602B-472D-95AE-25BFA8FD9413}"/>
              </a:ext>
            </a:extLst>
          </p:cNvPr>
          <p:cNvGrpSpPr/>
          <p:nvPr/>
        </p:nvGrpSpPr>
        <p:grpSpPr>
          <a:xfrm>
            <a:off x="457201" y="7404766"/>
            <a:ext cx="15027716" cy="1614177"/>
            <a:chOff x="3893738" y="5929382"/>
            <a:chExt cx="5146017" cy="4134630"/>
          </a:xfrm>
          <a:solidFill>
            <a:srgbClr val="EA3522"/>
          </a:solidFill>
        </p:grpSpPr>
        <p:sp>
          <p:nvSpPr>
            <p:cNvPr id="32" name="AutoShape 3">
              <a:extLst>
                <a:ext uri="{FF2B5EF4-FFF2-40B4-BE49-F238E27FC236}">
                  <a16:creationId xmlns:a16="http://schemas.microsoft.com/office/drawing/2014/main" id="{93E719DC-23CF-4578-A878-5461666902F4}"/>
                </a:ext>
              </a:extLst>
            </p:cNvPr>
            <p:cNvSpPr/>
            <p:nvPr/>
          </p:nvSpPr>
          <p:spPr>
            <a:xfrm>
              <a:off x="3893738" y="5929382"/>
              <a:ext cx="5146017" cy="4134630"/>
            </a:xfrm>
            <a:prstGeom prst="rect">
              <a:avLst/>
            </a:prstGeom>
            <a:grpFill/>
          </p:spPr>
          <p:txBody>
            <a:bodyPr/>
            <a:lstStyle/>
            <a:p>
              <a:endParaRPr lang="zh-TW" altLang="en-US"/>
            </a:p>
          </p:txBody>
        </p:sp>
        <p:sp>
          <p:nvSpPr>
            <p:cNvPr id="34" name="TextBox 13">
              <a:extLst>
                <a:ext uri="{FF2B5EF4-FFF2-40B4-BE49-F238E27FC236}">
                  <a16:creationId xmlns:a16="http://schemas.microsoft.com/office/drawing/2014/main" id="{8A30EC1B-9977-424E-8736-45F1C951EF3B}"/>
                </a:ext>
              </a:extLst>
            </p:cNvPr>
            <p:cNvSpPr txBox="1"/>
            <p:nvPr/>
          </p:nvSpPr>
          <p:spPr>
            <a:xfrm>
              <a:off x="4035444" y="6257877"/>
              <a:ext cx="4580866" cy="3142740"/>
            </a:xfrm>
            <a:prstGeom prst="rect">
              <a:avLst/>
            </a:prstGeom>
            <a:grpFill/>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marL="342900" indent="-342900">
                <a:lnSpc>
                  <a:spcPts val="3268"/>
                </a:lnSpc>
                <a:buFont typeface="Arial" panose="020B0604020202020204" pitchFamily="34" charset="0"/>
                <a:buChar char="•"/>
              </a:pPr>
              <a:r>
                <a:rPr lang="en-US" sz="2400" spc="197" dirty="0">
                  <a:solidFill>
                    <a:srgbClr val="FFFFFF"/>
                  </a:solidFill>
                  <a:latin typeface="Tahoma" panose="020B0604030504040204" pitchFamily="34" charset="0"/>
                  <a:ea typeface="Tahoma" panose="020B0604030504040204" pitchFamily="34" charset="0"/>
                  <a:cs typeface="Tahoma" panose="020B0604030504040204" pitchFamily="34" charset="0"/>
                </a:rPr>
                <a:t>Select top 10 categories from 2 years and from 2 countries</a:t>
              </a:r>
            </a:p>
            <a:p>
              <a:pPr marL="342900" indent="-342900">
                <a:lnSpc>
                  <a:spcPts val="3268"/>
                </a:lnSpc>
                <a:buFont typeface="Arial" panose="020B0604020202020204" pitchFamily="34" charset="0"/>
                <a:buChar char="•"/>
              </a:pPr>
              <a:r>
                <a:rPr lang="en-US" sz="2400" spc="197" dirty="0">
                  <a:solidFill>
                    <a:srgbClr val="FFFFFF"/>
                  </a:solidFill>
                  <a:latin typeface="Tahoma" panose="020B0604030504040204" pitchFamily="34" charset="0"/>
                  <a:ea typeface="Tahoma" panose="020B0604030504040204" pitchFamily="34" charset="0"/>
                  <a:cs typeface="Tahoma" panose="020B0604030504040204" pitchFamily="34" charset="0"/>
                </a:rPr>
                <a:t>Visualize average views, likes, dislikes, and comments per video</a:t>
              </a:r>
            </a:p>
            <a:p>
              <a:pPr marL="342900" indent="-342900">
                <a:lnSpc>
                  <a:spcPts val="3268"/>
                </a:lnSpc>
                <a:buFont typeface="Arial" panose="020B0604020202020204" pitchFamily="34" charset="0"/>
                <a:buChar char="•"/>
              </a:pPr>
              <a:r>
                <a:rPr lang="en-US" sz="2400" spc="197" dirty="0">
                  <a:solidFill>
                    <a:srgbClr val="FFFFFF"/>
                  </a:solidFill>
                  <a:latin typeface="Tahoma" panose="020B0604030504040204" pitchFamily="34" charset="0"/>
                  <a:ea typeface="Tahoma" panose="020B0604030504040204" pitchFamily="34" charset="0"/>
                  <a:cs typeface="Tahoma" panose="020B0604030504040204" pitchFamily="34" charset="0"/>
                </a:rPr>
                <a:t>Discover characteristics among categories</a:t>
              </a:r>
            </a:p>
          </p:txBody>
        </p:sp>
      </p:grpSp>
      <p:grpSp>
        <p:nvGrpSpPr>
          <p:cNvPr id="40" name="群組 39">
            <a:extLst>
              <a:ext uri="{FF2B5EF4-FFF2-40B4-BE49-F238E27FC236}">
                <a16:creationId xmlns:a16="http://schemas.microsoft.com/office/drawing/2014/main" id="{F431557A-0CF7-4E4E-9E7F-A842C17CFD07}"/>
              </a:ext>
            </a:extLst>
          </p:cNvPr>
          <p:cNvGrpSpPr/>
          <p:nvPr/>
        </p:nvGrpSpPr>
        <p:grpSpPr>
          <a:xfrm>
            <a:off x="16840200" y="9067978"/>
            <a:ext cx="778534" cy="778534"/>
            <a:chOff x="780691" y="1011684"/>
            <a:chExt cx="778534" cy="778534"/>
          </a:xfrm>
        </p:grpSpPr>
        <p:grpSp>
          <p:nvGrpSpPr>
            <p:cNvPr id="35" name="Group 12">
              <a:extLst>
                <a:ext uri="{FF2B5EF4-FFF2-40B4-BE49-F238E27FC236}">
                  <a16:creationId xmlns:a16="http://schemas.microsoft.com/office/drawing/2014/main" id="{08111B22-6FCF-4111-B8B2-55C784C0A52B}"/>
                </a:ext>
              </a:extLst>
            </p:cNvPr>
            <p:cNvGrpSpPr/>
            <p:nvPr/>
          </p:nvGrpSpPr>
          <p:grpSpPr>
            <a:xfrm>
              <a:off x="780691" y="1011684"/>
              <a:ext cx="778534" cy="778534"/>
              <a:chOff x="0" y="0"/>
              <a:chExt cx="1038045" cy="1038045"/>
            </a:xfrm>
          </p:grpSpPr>
          <p:grpSp>
            <p:nvGrpSpPr>
              <p:cNvPr id="36" name="Group 13">
                <a:extLst>
                  <a:ext uri="{FF2B5EF4-FFF2-40B4-BE49-F238E27FC236}">
                    <a16:creationId xmlns:a16="http://schemas.microsoft.com/office/drawing/2014/main" id="{2E226434-6564-4B52-B98E-3277D0B1DAEF}"/>
                  </a:ext>
                </a:extLst>
              </p:cNvPr>
              <p:cNvGrpSpPr/>
              <p:nvPr/>
            </p:nvGrpSpPr>
            <p:grpSpPr>
              <a:xfrm>
                <a:off x="0" y="0"/>
                <a:ext cx="1038045" cy="1038045"/>
                <a:chOff x="0" y="0"/>
                <a:chExt cx="6350000" cy="6350000"/>
              </a:xfrm>
            </p:grpSpPr>
            <p:sp>
              <p:nvSpPr>
                <p:cNvPr id="38" name="Freeform 14">
                  <a:extLst>
                    <a:ext uri="{FF2B5EF4-FFF2-40B4-BE49-F238E27FC236}">
                      <a16:creationId xmlns:a16="http://schemas.microsoft.com/office/drawing/2014/main" id="{CEDAA684-4ADB-45AD-A365-57F7CC58814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4C00"/>
                </a:solidFill>
              </p:spPr>
            </p:sp>
          </p:grpSp>
          <p:sp>
            <p:nvSpPr>
              <p:cNvPr id="37" name="TextBox 15">
                <a:extLst>
                  <a:ext uri="{FF2B5EF4-FFF2-40B4-BE49-F238E27FC236}">
                    <a16:creationId xmlns:a16="http://schemas.microsoft.com/office/drawing/2014/main" id="{807774B0-A913-4FA2-87A6-B663CA323126}"/>
                  </a:ext>
                </a:extLst>
              </p:cNvPr>
              <p:cNvSpPr txBox="1"/>
              <p:nvPr/>
            </p:nvSpPr>
            <p:spPr>
              <a:xfrm>
                <a:off x="198887" y="328667"/>
                <a:ext cx="640272" cy="390236"/>
              </a:xfrm>
              <a:prstGeom prst="rect">
                <a:avLst/>
              </a:prstGeom>
            </p:spPr>
            <p:txBody>
              <a:bodyPr lIns="0" tIns="0" rIns="0" bIns="0" rtlCol="0" anchor="t">
                <a:spAutoFit/>
              </a:bodyPr>
              <a:lstStyle/>
              <a:p>
                <a:pPr algn="ctr">
                  <a:lnSpc>
                    <a:spcPts val="2200"/>
                  </a:lnSpc>
                </a:pPr>
                <a:endParaRPr lang="en-US" sz="2000" dirty="0">
                  <a:solidFill>
                    <a:srgbClr val="FFFFFF"/>
                  </a:solidFill>
                  <a:latin typeface="Muli Bold Bold"/>
                </a:endParaRPr>
              </a:p>
            </p:txBody>
          </p:sp>
        </p:grpSp>
        <p:sp>
          <p:nvSpPr>
            <p:cNvPr id="39" name="TextBox 12">
              <a:extLst>
                <a:ext uri="{FF2B5EF4-FFF2-40B4-BE49-F238E27FC236}">
                  <a16:creationId xmlns:a16="http://schemas.microsoft.com/office/drawing/2014/main" id="{DD334D61-CBBD-47AC-831C-5B41AA5252E7}"/>
                </a:ext>
              </a:extLst>
            </p:cNvPr>
            <p:cNvSpPr txBox="1"/>
            <p:nvPr/>
          </p:nvSpPr>
          <p:spPr>
            <a:xfrm>
              <a:off x="901939" y="1132640"/>
              <a:ext cx="536037" cy="536622"/>
            </a:xfrm>
            <a:prstGeom prst="rect">
              <a:avLst/>
            </a:prstGeom>
          </p:spPr>
          <p:txBody>
            <a:bodyPr wrap="square" lIns="0" tIns="0" rIns="0" bIns="0" rtlCol="0" anchor="t">
              <a:spAutoFit/>
            </a:bodyPr>
            <a:lstStyle/>
            <a:p>
              <a:pPr algn="ctr">
                <a:lnSpc>
                  <a:spcPts val="2200"/>
                </a:lnSpc>
              </a:pPr>
              <a:r>
                <a:rPr lang="en-US" sz="1400" dirty="0">
                  <a:solidFill>
                    <a:srgbClr val="FFFFFF"/>
                  </a:solidFill>
                  <a:latin typeface="Muli Bold Bold"/>
                </a:rPr>
                <a:t>Team 6</a:t>
              </a:r>
              <a:endParaRPr lang="en-US" sz="1200" dirty="0">
                <a:solidFill>
                  <a:srgbClr val="FFFFFF"/>
                </a:solidFill>
                <a:latin typeface="Muli Bold Bold"/>
              </a:endParaRPr>
            </a:p>
          </p:txBody>
        </p:sp>
      </p:grpSp>
      <p:sp>
        <p:nvSpPr>
          <p:cNvPr id="42" name="文字方塊 41">
            <a:extLst>
              <a:ext uri="{FF2B5EF4-FFF2-40B4-BE49-F238E27FC236}">
                <a16:creationId xmlns:a16="http://schemas.microsoft.com/office/drawing/2014/main" id="{AE526EAB-B311-4F4C-BAE3-7C45C65C3867}"/>
              </a:ext>
            </a:extLst>
          </p:cNvPr>
          <p:cNvSpPr txBox="1"/>
          <p:nvPr/>
        </p:nvSpPr>
        <p:spPr>
          <a:xfrm>
            <a:off x="9333025" y="1384855"/>
            <a:ext cx="3733800" cy="954107"/>
          </a:xfrm>
          <a:prstGeom prst="rect">
            <a:avLst/>
          </a:prstGeom>
          <a:solidFill>
            <a:schemeClr val="bg1"/>
          </a:solidFill>
        </p:spPr>
        <p:txBody>
          <a:bodyPr wrap="square" rtlCol="0">
            <a:spAutoFit/>
          </a:bodyPr>
          <a:lstStyle/>
          <a:p>
            <a:r>
              <a:rPr lang="en-US" altLang="zh-TW" sz="2800" b="1" dirty="0"/>
              <a:t>Prerequisite for Category Analysis:</a:t>
            </a:r>
            <a:endParaRPr lang="zh-TW" altLang="en-US" sz="2800" b="1" dirty="0"/>
          </a:p>
        </p:txBody>
      </p:sp>
      <p:grpSp>
        <p:nvGrpSpPr>
          <p:cNvPr id="71" name="群組 70">
            <a:extLst>
              <a:ext uri="{FF2B5EF4-FFF2-40B4-BE49-F238E27FC236}">
                <a16:creationId xmlns:a16="http://schemas.microsoft.com/office/drawing/2014/main" id="{B3CF357B-18E4-4658-9FAD-C15A22184A70}"/>
              </a:ext>
            </a:extLst>
          </p:cNvPr>
          <p:cNvGrpSpPr/>
          <p:nvPr/>
        </p:nvGrpSpPr>
        <p:grpSpPr>
          <a:xfrm>
            <a:off x="15822410" y="1501265"/>
            <a:ext cx="3350150" cy="806415"/>
            <a:chOff x="442114" y="6508771"/>
            <a:chExt cx="4619485" cy="1084473"/>
          </a:xfrm>
        </p:grpSpPr>
        <p:sp>
          <p:nvSpPr>
            <p:cNvPr id="75" name="TextBox 14">
              <a:extLst>
                <a:ext uri="{FF2B5EF4-FFF2-40B4-BE49-F238E27FC236}">
                  <a16:creationId xmlns:a16="http://schemas.microsoft.com/office/drawing/2014/main" id="{BBE26B16-DFF6-4940-99C4-32E0861803CE}"/>
                </a:ext>
              </a:extLst>
            </p:cNvPr>
            <p:cNvSpPr txBox="1"/>
            <p:nvPr/>
          </p:nvSpPr>
          <p:spPr>
            <a:xfrm>
              <a:off x="442114" y="7154982"/>
              <a:ext cx="4619485" cy="438262"/>
            </a:xfrm>
            <a:prstGeom prst="rect">
              <a:avLst/>
            </a:prstGeom>
          </p:spPr>
          <p:txBody>
            <a:bodyPr wrap="square" lIns="0" tIns="0" rIns="0" bIns="0" rtlCol="0" anchor="t">
              <a:spAutoFit/>
            </a:bodyPr>
            <a:lstStyle/>
            <a:p>
              <a:pPr marL="0" lvl="0" indent="0" algn="l">
                <a:lnSpc>
                  <a:spcPts val="3900"/>
                </a:lnSpc>
                <a:spcBef>
                  <a:spcPct val="0"/>
                </a:spcBef>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Dislikes</a:t>
              </a:r>
              <a:endParaRPr lang="en-US" sz="2400" b="1" u="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pic>
          <p:nvPicPr>
            <p:cNvPr id="73" name="Picture 15">
              <a:extLst>
                <a:ext uri="{FF2B5EF4-FFF2-40B4-BE49-F238E27FC236}">
                  <a16:creationId xmlns:a16="http://schemas.microsoft.com/office/drawing/2014/main" id="{1E063965-43F3-41D4-9AA5-67B6A786551D}"/>
                </a:ext>
              </a:extLst>
            </p:cNvPr>
            <p:cNvPicPr>
              <a:picLocks noChangeAspect="1"/>
            </p:cNvPicPr>
            <p:nvPr/>
          </p:nvPicPr>
          <p:blipFill>
            <a:blip r:embed="rId8"/>
            <a:srcRect/>
            <a:stretch>
              <a:fillRect/>
            </a:stretch>
          </p:blipFill>
          <p:spPr>
            <a:xfrm>
              <a:off x="707556" y="6508771"/>
              <a:ext cx="903459" cy="871838"/>
            </a:xfrm>
            <a:prstGeom prst="rect">
              <a:avLst/>
            </a:prstGeom>
          </p:spPr>
        </p:pic>
      </p:grpSp>
      <p:sp>
        <p:nvSpPr>
          <p:cNvPr id="76" name="橢圓 75">
            <a:extLst>
              <a:ext uri="{FF2B5EF4-FFF2-40B4-BE49-F238E27FC236}">
                <a16:creationId xmlns:a16="http://schemas.microsoft.com/office/drawing/2014/main" id="{99336ED7-6CA8-46ED-8550-747979B07CB9}"/>
              </a:ext>
            </a:extLst>
          </p:cNvPr>
          <p:cNvSpPr/>
          <p:nvPr/>
        </p:nvSpPr>
        <p:spPr>
          <a:xfrm>
            <a:off x="12082239" y="2952885"/>
            <a:ext cx="3964137" cy="3897196"/>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a:solidFill>
                  <a:schemeClr val="tx1"/>
                </a:solidFill>
              </a:rPr>
              <a:t>U.S.A</a:t>
            </a:r>
            <a:endParaRPr lang="zh-TW" altLang="en-US" sz="5400" dirty="0">
              <a:solidFill>
                <a:schemeClr val="tx1"/>
              </a:solidFill>
            </a:endParaRPr>
          </a:p>
        </p:txBody>
      </p:sp>
      <p:sp>
        <p:nvSpPr>
          <p:cNvPr id="77" name="橢圓 76">
            <a:extLst>
              <a:ext uri="{FF2B5EF4-FFF2-40B4-BE49-F238E27FC236}">
                <a16:creationId xmlns:a16="http://schemas.microsoft.com/office/drawing/2014/main" id="{63681AF9-2688-4C56-AE38-932D28DBE9B7}"/>
              </a:ext>
            </a:extLst>
          </p:cNvPr>
          <p:cNvSpPr/>
          <p:nvPr/>
        </p:nvSpPr>
        <p:spPr>
          <a:xfrm>
            <a:off x="9521392" y="4726583"/>
            <a:ext cx="2159284" cy="20573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solidFill>
                  <a:schemeClr val="tx1"/>
                </a:solidFill>
              </a:rPr>
              <a:t>Japan</a:t>
            </a:r>
            <a:endParaRPr lang="zh-TW" altLang="en-US" sz="3200" dirty="0">
              <a:solidFill>
                <a:schemeClr val="tx1"/>
              </a:solidFill>
            </a:endParaRPr>
          </a:p>
        </p:txBody>
      </p:sp>
      <p:sp>
        <p:nvSpPr>
          <p:cNvPr id="44" name="文字方塊 43">
            <a:extLst>
              <a:ext uri="{FF2B5EF4-FFF2-40B4-BE49-F238E27FC236}">
                <a16:creationId xmlns:a16="http://schemas.microsoft.com/office/drawing/2014/main" id="{BF5A594F-E5B2-4245-9AFD-CAD7B08E7DA4}"/>
              </a:ext>
            </a:extLst>
          </p:cNvPr>
          <p:cNvSpPr txBox="1"/>
          <p:nvPr/>
        </p:nvSpPr>
        <p:spPr>
          <a:xfrm>
            <a:off x="2534076" y="5524500"/>
            <a:ext cx="1515158" cy="523220"/>
          </a:xfrm>
          <a:prstGeom prst="rect">
            <a:avLst/>
          </a:prstGeom>
          <a:noFill/>
        </p:spPr>
        <p:txBody>
          <a:bodyPr wrap="none" rtlCol="0">
            <a:spAutoFit/>
          </a:bodyPr>
          <a:lstStyle/>
          <a:p>
            <a:r>
              <a:rPr lang="en-US" altLang="zh-TW" sz="2800" dirty="0"/>
              <a:t>Channels</a:t>
            </a:r>
            <a:endParaRPr lang="zh-TW" altLang="en-US" sz="2800" dirty="0"/>
          </a:p>
        </p:txBody>
      </p:sp>
      <p:pic>
        <p:nvPicPr>
          <p:cNvPr id="3" name="Picture 2">
            <a:extLst>
              <a:ext uri="{FF2B5EF4-FFF2-40B4-BE49-F238E27FC236}">
                <a16:creationId xmlns:a16="http://schemas.microsoft.com/office/drawing/2014/main" id="{5F872342-E4FC-413C-9E89-6F32C698DC32}"/>
              </a:ext>
            </a:extLst>
          </p:cNvPr>
          <p:cNvPicPr>
            <a:picLocks noChangeAspect="1"/>
          </p:cNvPicPr>
          <p:nvPr/>
        </p:nvPicPr>
        <p:blipFill>
          <a:blip r:embed="rId9"/>
          <a:stretch>
            <a:fillRect/>
          </a:stretch>
        </p:blipFill>
        <p:spPr>
          <a:xfrm>
            <a:off x="12082239" y="1283231"/>
            <a:ext cx="5148533" cy="1114969"/>
          </a:xfrm>
          <a:prstGeom prst="rect">
            <a:avLst/>
          </a:prstGeom>
        </p:spPr>
      </p:pic>
    </p:spTree>
    <p:extLst>
      <p:ext uri="{BB962C8B-B14F-4D97-AF65-F5344CB8AC3E}">
        <p14:creationId xmlns:p14="http://schemas.microsoft.com/office/powerpoint/2010/main" val="4118194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rot="-10800000">
            <a:off x="0" y="8479766"/>
            <a:ext cx="1807234" cy="1807234"/>
          </a:xfrm>
          <a:prstGeom prst="rect">
            <a:avLst/>
          </a:prstGeom>
        </p:spPr>
      </p:pic>
      <p:pic>
        <p:nvPicPr>
          <p:cNvPr id="7" name="Picture 7"/>
          <p:cNvPicPr>
            <a:picLocks noChangeAspect="1"/>
          </p:cNvPicPr>
          <p:nvPr/>
        </p:nvPicPr>
        <p:blipFill>
          <a:blip r:embed="rId3"/>
          <a:srcRect/>
          <a:stretch>
            <a:fillRect/>
          </a:stretch>
        </p:blipFill>
        <p:spPr>
          <a:xfrm rot="-5400000">
            <a:off x="14787109" y="0"/>
            <a:ext cx="3500891" cy="3500891"/>
          </a:xfrm>
          <a:prstGeom prst="rect">
            <a:avLst/>
          </a:prstGeom>
        </p:spPr>
      </p:pic>
      <p:grpSp>
        <p:nvGrpSpPr>
          <p:cNvPr id="18" name="群組 17">
            <a:extLst>
              <a:ext uri="{FF2B5EF4-FFF2-40B4-BE49-F238E27FC236}">
                <a16:creationId xmlns:a16="http://schemas.microsoft.com/office/drawing/2014/main" id="{5C9099B9-D39A-4444-BCDE-BE0D73EC220F}"/>
              </a:ext>
            </a:extLst>
          </p:cNvPr>
          <p:cNvGrpSpPr/>
          <p:nvPr/>
        </p:nvGrpSpPr>
        <p:grpSpPr>
          <a:xfrm>
            <a:off x="26233" y="99904"/>
            <a:ext cx="9333296" cy="1106393"/>
            <a:chOff x="26233" y="99904"/>
            <a:chExt cx="9333296" cy="1106393"/>
          </a:xfrm>
        </p:grpSpPr>
        <p:sp>
          <p:nvSpPr>
            <p:cNvPr id="19" name="TextBox 2">
              <a:extLst>
                <a:ext uri="{FF2B5EF4-FFF2-40B4-BE49-F238E27FC236}">
                  <a16:creationId xmlns:a16="http://schemas.microsoft.com/office/drawing/2014/main" id="{BBBAFD0B-2C68-4A52-B439-EDE4D47E846A}"/>
                </a:ext>
              </a:extLst>
            </p:cNvPr>
            <p:cNvSpPr txBox="1"/>
            <p:nvPr/>
          </p:nvSpPr>
          <p:spPr>
            <a:xfrm>
              <a:off x="1447800" y="99904"/>
              <a:ext cx="7911729" cy="1106393"/>
            </a:xfrm>
            <a:prstGeom prst="rect">
              <a:avLst/>
            </a:prstGeom>
          </p:spPr>
          <p:txBody>
            <a:bodyPr lIns="0" tIns="0" rIns="0" bIns="0" rtlCol="0" anchor="t">
              <a:spAutoFit/>
            </a:bodyPr>
            <a:lstStyle/>
            <a:p>
              <a:pPr>
                <a:lnSpc>
                  <a:spcPts val="9350"/>
                </a:lnSpc>
              </a:pPr>
              <a:r>
                <a:rPr lang="en-US" sz="6000" dirty="0">
                  <a:solidFill>
                    <a:srgbClr val="000000"/>
                  </a:solidFill>
                  <a:latin typeface="Muli Bold Bold"/>
                </a:rPr>
                <a:t>Category Analysis</a:t>
              </a:r>
            </a:p>
          </p:txBody>
        </p:sp>
        <p:pic>
          <p:nvPicPr>
            <p:cNvPr id="20" name="Picture 16" descr="A picture containing shape&#10;&#10;Description automatically generated">
              <a:extLst>
                <a:ext uri="{FF2B5EF4-FFF2-40B4-BE49-F238E27FC236}">
                  <a16:creationId xmlns:a16="http://schemas.microsoft.com/office/drawing/2014/main" id="{430CFADE-CB23-4F65-9E25-430C686A55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6885" t="62593" r="4295" b="12963"/>
            <a:stretch/>
          </p:blipFill>
          <p:spPr>
            <a:xfrm>
              <a:off x="26233" y="199367"/>
              <a:ext cx="1225447" cy="962851"/>
            </a:xfrm>
            <a:prstGeom prst="rect">
              <a:avLst/>
            </a:prstGeom>
          </p:spPr>
        </p:pic>
      </p:grpSp>
      <p:pic>
        <p:nvPicPr>
          <p:cNvPr id="22" name="圖片 21">
            <a:extLst>
              <a:ext uri="{FF2B5EF4-FFF2-40B4-BE49-F238E27FC236}">
                <a16:creationId xmlns:a16="http://schemas.microsoft.com/office/drawing/2014/main" id="{017C3BAA-5880-4BE5-A1D9-2154B25B66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616" y="1849192"/>
            <a:ext cx="12820818" cy="5943600"/>
          </a:xfrm>
          <a:prstGeom prst="rect">
            <a:avLst/>
          </a:prstGeom>
          <a:ln w="38100">
            <a:solidFill>
              <a:schemeClr val="tx1"/>
            </a:solidFill>
          </a:ln>
        </p:spPr>
      </p:pic>
      <p:grpSp>
        <p:nvGrpSpPr>
          <p:cNvPr id="8" name="Group 1">
            <a:extLst>
              <a:ext uri="{FF2B5EF4-FFF2-40B4-BE49-F238E27FC236}">
                <a16:creationId xmlns:a16="http://schemas.microsoft.com/office/drawing/2014/main" id="{9DCA00FC-7730-4A0A-938A-3333A84C1AFA}"/>
              </a:ext>
            </a:extLst>
          </p:cNvPr>
          <p:cNvGrpSpPr/>
          <p:nvPr/>
        </p:nvGrpSpPr>
        <p:grpSpPr>
          <a:xfrm>
            <a:off x="8610600" y="200525"/>
            <a:ext cx="5322851" cy="1207571"/>
            <a:chOff x="15679869" y="2742059"/>
            <a:chExt cx="6251972" cy="1905000"/>
          </a:xfrm>
        </p:grpSpPr>
        <p:grpSp>
          <p:nvGrpSpPr>
            <p:cNvPr id="9" name="Group 9">
              <a:extLst>
                <a:ext uri="{FF2B5EF4-FFF2-40B4-BE49-F238E27FC236}">
                  <a16:creationId xmlns:a16="http://schemas.microsoft.com/office/drawing/2014/main" id="{7E966B81-941E-4640-97D1-D442904ABA76}"/>
                </a:ext>
              </a:extLst>
            </p:cNvPr>
            <p:cNvGrpSpPr/>
            <p:nvPr/>
          </p:nvGrpSpPr>
          <p:grpSpPr>
            <a:xfrm>
              <a:off x="15679869" y="2742059"/>
              <a:ext cx="6251972" cy="1905000"/>
              <a:chOff x="2" y="0"/>
              <a:chExt cx="8335962" cy="2540000"/>
            </a:xfrm>
          </p:grpSpPr>
          <p:sp>
            <p:nvSpPr>
              <p:cNvPr id="11" name="AutoShape 10">
                <a:extLst>
                  <a:ext uri="{FF2B5EF4-FFF2-40B4-BE49-F238E27FC236}">
                    <a16:creationId xmlns:a16="http://schemas.microsoft.com/office/drawing/2014/main" id="{98954858-38EF-4B7A-99DA-B75AAA772577}"/>
                  </a:ext>
                </a:extLst>
              </p:cNvPr>
              <p:cNvSpPr/>
              <p:nvPr/>
            </p:nvSpPr>
            <p:spPr>
              <a:xfrm>
                <a:off x="2" y="0"/>
                <a:ext cx="2368272" cy="2540000"/>
              </a:xfrm>
              <a:prstGeom prst="rect">
                <a:avLst/>
              </a:prstGeom>
              <a:solidFill>
                <a:srgbClr val="F13D3D"/>
              </a:solidFill>
            </p:spPr>
          </p:sp>
          <p:sp>
            <p:nvSpPr>
              <p:cNvPr id="12" name="TextBox 11">
                <a:extLst>
                  <a:ext uri="{FF2B5EF4-FFF2-40B4-BE49-F238E27FC236}">
                    <a16:creationId xmlns:a16="http://schemas.microsoft.com/office/drawing/2014/main" id="{9ABCA99E-FBD7-49AB-9D66-AE115D99A3F6}"/>
                  </a:ext>
                </a:extLst>
              </p:cNvPr>
              <p:cNvSpPr txBox="1"/>
              <p:nvPr/>
            </p:nvSpPr>
            <p:spPr>
              <a:xfrm>
                <a:off x="713212" y="1589320"/>
                <a:ext cx="7622752" cy="933031"/>
              </a:xfrm>
              <a:prstGeom prst="rect">
                <a:avLst/>
              </a:prstGeom>
            </p:spPr>
            <p:txBody>
              <a:bodyPr lIns="0" tIns="0" rIns="0" bIns="0" rtlCol="0" anchor="t">
                <a:spAutoFit/>
              </a:bodyPr>
              <a:lstStyle/>
              <a:p>
                <a:pPr marL="0" lvl="0" indent="0" algn="l">
                  <a:lnSpc>
                    <a:spcPts val="3900"/>
                  </a:lnSpc>
                  <a:spcBef>
                    <a:spcPct val="0"/>
                  </a:spcBef>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views</a:t>
                </a:r>
                <a:endParaRPr lang="en-US" sz="2600" b="1" u="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0" name="Picture 17">
              <a:extLst>
                <a:ext uri="{FF2B5EF4-FFF2-40B4-BE49-F238E27FC236}">
                  <a16:creationId xmlns:a16="http://schemas.microsoft.com/office/drawing/2014/main" id="{8753DD19-1082-4A04-8DEA-253221B460F7}"/>
                </a:ext>
              </a:extLst>
            </p:cNvPr>
            <p:cNvPicPr>
              <a:picLocks noChangeAspect="1"/>
            </p:cNvPicPr>
            <p:nvPr/>
          </p:nvPicPr>
          <p:blipFill>
            <a:blip r:embed="rId6"/>
            <a:srcRect/>
            <a:stretch>
              <a:fillRect/>
            </a:stretch>
          </p:blipFill>
          <p:spPr>
            <a:xfrm>
              <a:off x="15916921" y="2810857"/>
              <a:ext cx="1430892" cy="1430892"/>
            </a:xfrm>
            <a:prstGeom prst="rect">
              <a:avLst/>
            </a:prstGeom>
          </p:spPr>
        </p:pic>
      </p:grpSp>
      <p:grpSp>
        <p:nvGrpSpPr>
          <p:cNvPr id="13" name="Group 7">
            <a:extLst>
              <a:ext uri="{FF2B5EF4-FFF2-40B4-BE49-F238E27FC236}">
                <a16:creationId xmlns:a16="http://schemas.microsoft.com/office/drawing/2014/main" id="{2DAA6D4A-B162-4343-8B00-91B09E0ACD6E}"/>
              </a:ext>
            </a:extLst>
          </p:cNvPr>
          <p:cNvGrpSpPr/>
          <p:nvPr/>
        </p:nvGrpSpPr>
        <p:grpSpPr>
          <a:xfrm>
            <a:off x="1907687" y="8233888"/>
            <a:ext cx="15027716" cy="1614177"/>
            <a:chOff x="3893738" y="5929382"/>
            <a:chExt cx="5146017" cy="4134630"/>
          </a:xfrm>
        </p:grpSpPr>
        <p:sp>
          <p:nvSpPr>
            <p:cNvPr id="14" name="AutoShape 3">
              <a:extLst>
                <a:ext uri="{FF2B5EF4-FFF2-40B4-BE49-F238E27FC236}">
                  <a16:creationId xmlns:a16="http://schemas.microsoft.com/office/drawing/2014/main" id="{FE3DD844-14DB-45E6-A23A-00193E073589}"/>
                </a:ext>
              </a:extLst>
            </p:cNvPr>
            <p:cNvSpPr/>
            <p:nvPr/>
          </p:nvSpPr>
          <p:spPr>
            <a:xfrm>
              <a:off x="3893738" y="5929382"/>
              <a:ext cx="5146017" cy="4134630"/>
            </a:xfrm>
            <a:prstGeom prst="rect">
              <a:avLst/>
            </a:prstGeom>
            <a:solidFill>
              <a:srgbClr val="E75847"/>
            </a:solidFill>
          </p:spPr>
          <p:txBody>
            <a:bodyPr/>
            <a:lstStyle/>
            <a:p>
              <a:endParaRPr lang="zh-TW" altLang="en-US"/>
            </a:p>
          </p:txBody>
        </p:sp>
        <p:sp>
          <p:nvSpPr>
            <p:cNvPr id="15" name="TextBox 13">
              <a:extLst>
                <a:ext uri="{FF2B5EF4-FFF2-40B4-BE49-F238E27FC236}">
                  <a16:creationId xmlns:a16="http://schemas.microsoft.com/office/drawing/2014/main" id="{71FC3BDF-EA14-4EE8-A2EA-30F1B1678ADB}"/>
                </a:ext>
              </a:extLst>
            </p:cNvPr>
            <p:cNvSpPr txBox="1"/>
            <p:nvPr/>
          </p:nvSpPr>
          <p:spPr>
            <a:xfrm>
              <a:off x="4035444" y="6257877"/>
              <a:ext cx="4580866" cy="3142740"/>
            </a:xfrm>
            <a:prstGeom prst="rect">
              <a:avLst/>
            </a:prstGeom>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marL="342900" indent="-342900">
                <a:lnSpc>
                  <a:spcPts val="3268"/>
                </a:lnSpc>
                <a:buFont typeface="Arial" panose="020B0604020202020204" pitchFamily="34" charset="0"/>
                <a:buChar char="•"/>
              </a:pPr>
              <a:r>
                <a:rPr lang="en-US" sz="2400" spc="197" dirty="0">
                  <a:solidFill>
                    <a:srgbClr val="FFFFFF"/>
                  </a:solidFill>
                  <a:latin typeface="Tahoma" panose="020B0604030504040204" pitchFamily="34" charset="0"/>
                  <a:ea typeface="Tahoma" panose="020B0604030504040204" pitchFamily="34" charset="0"/>
                  <a:cs typeface="Tahoma" panose="020B0604030504040204" pitchFamily="34" charset="0"/>
                </a:rPr>
                <a:t>Music as well as Science &amp; Technology owns the most average view counts</a:t>
              </a:r>
            </a:p>
            <a:p>
              <a:pPr marL="342900" indent="-342900">
                <a:lnSpc>
                  <a:spcPts val="3268"/>
                </a:lnSpc>
                <a:buFont typeface="Arial" panose="020B0604020202020204" pitchFamily="34" charset="0"/>
                <a:buChar char="•"/>
              </a:pPr>
              <a:r>
                <a:rPr lang="en-US" sz="2400" spc="197" dirty="0">
                  <a:solidFill>
                    <a:srgbClr val="FFFFFF"/>
                  </a:solidFill>
                  <a:latin typeface="Tahoma" panose="020B0604030504040204" pitchFamily="34" charset="0"/>
                  <a:ea typeface="Tahoma" panose="020B0604030504040204" pitchFamily="34" charset="0"/>
                  <a:cs typeface="Tahoma" panose="020B0604030504040204" pitchFamily="34" charset="0"/>
                </a:rPr>
                <a:t>In 2020, view counts shows reversed results in top 2 categories compare to 2018.</a:t>
              </a:r>
            </a:p>
          </p:txBody>
        </p:sp>
      </p:grpSp>
      <p:sp>
        <p:nvSpPr>
          <p:cNvPr id="2" name="箭號: 向下 1">
            <a:extLst>
              <a:ext uri="{FF2B5EF4-FFF2-40B4-BE49-F238E27FC236}">
                <a16:creationId xmlns:a16="http://schemas.microsoft.com/office/drawing/2014/main" id="{8B716375-8CA6-44D7-8875-04A4B6DBEBE4}"/>
              </a:ext>
            </a:extLst>
          </p:cNvPr>
          <p:cNvSpPr/>
          <p:nvPr/>
        </p:nvSpPr>
        <p:spPr>
          <a:xfrm rot="5400000">
            <a:off x="12264474" y="2311608"/>
            <a:ext cx="381000" cy="747206"/>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箭號: 向下 16">
            <a:extLst>
              <a:ext uri="{FF2B5EF4-FFF2-40B4-BE49-F238E27FC236}">
                <a16:creationId xmlns:a16="http://schemas.microsoft.com/office/drawing/2014/main" id="{F0B313BF-E9EB-4E34-B743-6ED8643EB3DB}"/>
              </a:ext>
            </a:extLst>
          </p:cNvPr>
          <p:cNvSpPr/>
          <p:nvPr/>
        </p:nvSpPr>
        <p:spPr>
          <a:xfrm rot="5400000">
            <a:off x="11162507" y="2750597"/>
            <a:ext cx="381000" cy="747206"/>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94500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rot="-10800000">
            <a:off x="0" y="8479766"/>
            <a:ext cx="1807234" cy="1807234"/>
          </a:xfrm>
          <a:prstGeom prst="rect">
            <a:avLst/>
          </a:prstGeom>
        </p:spPr>
      </p:pic>
      <p:grpSp>
        <p:nvGrpSpPr>
          <p:cNvPr id="18" name="群組 17">
            <a:extLst>
              <a:ext uri="{FF2B5EF4-FFF2-40B4-BE49-F238E27FC236}">
                <a16:creationId xmlns:a16="http://schemas.microsoft.com/office/drawing/2014/main" id="{5C9099B9-D39A-4444-BCDE-BE0D73EC220F}"/>
              </a:ext>
            </a:extLst>
          </p:cNvPr>
          <p:cNvGrpSpPr/>
          <p:nvPr/>
        </p:nvGrpSpPr>
        <p:grpSpPr>
          <a:xfrm>
            <a:off x="26233" y="99904"/>
            <a:ext cx="9333296" cy="1106393"/>
            <a:chOff x="26233" y="99904"/>
            <a:chExt cx="9333296" cy="1106393"/>
          </a:xfrm>
        </p:grpSpPr>
        <p:sp>
          <p:nvSpPr>
            <p:cNvPr id="19" name="TextBox 2">
              <a:extLst>
                <a:ext uri="{FF2B5EF4-FFF2-40B4-BE49-F238E27FC236}">
                  <a16:creationId xmlns:a16="http://schemas.microsoft.com/office/drawing/2014/main" id="{BBBAFD0B-2C68-4A52-B439-EDE4D47E846A}"/>
                </a:ext>
              </a:extLst>
            </p:cNvPr>
            <p:cNvSpPr txBox="1"/>
            <p:nvPr/>
          </p:nvSpPr>
          <p:spPr>
            <a:xfrm>
              <a:off x="1447800" y="99904"/>
              <a:ext cx="7911729" cy="1106393"/>
            </a:xfrm>
            <a:prstGeom prst="rect">
              <a:avLst/>
            </a:prstGeom>
          </p:spPr>
          <p:txBody>
            <a:bodyPr lIns="0" tIns="0" rIns="0" bIns="0" rtlCol="0" anchor="t">
              <a:spAutoFit/>
            </a:bodyPr>
            <a:lstStyle/>
            <a:p>
              <a:pPr>
                <a:lnSpc>
                  <a:spcPts val="9350"/>
                </a:lnSpc>
              </a:pPr>
              <a:r>
                <a:rPr lang="en-US" sz="6000" dirty="0">
                  <a:solidFill>
                    <a:srgbClr val="000000"/>
                  </a:solidFill>
                  <a:latin typeface="Muli Bold Bold"/>
                </a:rPr>
                <a:t>Category Analysis</a:t>
              </a:r>
            </a:p>
          </p:txBody>
        </p:sp>
        <p:pic>
          <p:nvPicPr>
            <p:cNvPr id="20" name="Picture 16" descr="A picture containing shape&#10;&#10;Description automatically generated">
              <a:extLst>
                <a:ext uri="{FF2B5EF4-FFF2-40B4-BE49-F238E27FC236}">
                  <a16:creationId xmlns:a16="http://schemas.microsoft.com/office/drawing/2014/main" id="{430CFADE-CB23-4F65-9E25-430C686A55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885" t="62593" r="4295" b="12963"/>
            <a:stretch/>
          </p:blipFill>
          <p:spPr>
            <a:xfrm>
              <a:off x="26233" y="199367"/>
              <a:ext cx="1225447" cy="962851"/>
            </a:xfrm>
            <a:prstGeom prst="rect">
              <a:avLst/>
            </a:prstGeom>
          </p:spPr>
        </p:pic>
      </p:grpSp>
      <p:grpSp>
        <p:nvGrpSpPr>
          <p:cNvPr id="13" name="Group 7">
            <a:extLst>
              <a:ext uri="{FF2B5EF4-FFF2-40B4-BE49-F238E27FC236}">
                <a16:creationId xmlns:a16="http://schemas.microsoft.com/office/drawing/2014/main" id="{2DAA6D4A-B162-4343-8B00-91B09E0ACD6E}"/>
              </a:ext>
            </a:extLst>
          </p:cNvPr>
          <p:cNvGrpSpPr/>
          <p:nvPr/>
        </p:nvGrpSpPr>
        <p:grpSpPr>
          <a:xfrm>
            <a:off x="4599924" y="7934251"/>
            <a:ext cx="8154924" cy="1471646"/>
            <a:chOff x="3893738" y="5929382"/>
            <a:chExt cx="5146017" cy="4134630"/>
          </a:xfrm>
        </p:grpSpPr>
        <p:sp>
          <p:nvSpPr>
            <p:cNvPr id="14" name="AutoShape 3">
              <a:extLst>
                <a:ext uri="{FF2B5EF4-FFF2-40B4-BE49-F238E27FC236}">
                  <a16:creationId xmlns:a16="http://schemas.microsoft.com/office/drawing/2014/main" id="{FE3DD844-14DB-45E6-A23A-00193E073589}"/>
                </a:ext>
              </a:extLst>
            </p:cNvPr>
            <p:cNvSpPr/>
            <p:nvPr/>
          </p:nvSpPr>
          <p:spPr>
            <a:xfrm>
              <a:off x="3893738" y="5929382"/>
              <a:ext cx="5146017" cy="4134630"/>
            </a:xfrm>
            <a:prstGeom prst="rect">
              <a:avLst/>
            </a:prstGeom>
            <a:solidFill>
              <a:srgbClr val="E75847"/>
            </a:solidFill>
          </p:spPr>
          <p:txBody>
            <a:bodyPr/>
            <a:lstStyle/>
            <a:p>
              <a:endParaRPr lang="zh-TW" altLang="en-US"/>
            </a:p>
          </p:txBody>
        </p:sp>
        <p:sp>
          <p:nvSpPr>
            <p:cNvPr id="15" name="TextBox 13">
              <a:extLst>
                <a:ext uri="{FF2B5EF4-FFF2-40B4-BE49-F238E27FC236}">
                  <a16:creationId xmlns:a16="http://schemas.microsoft.com/office/drawing/2014/main" id="{71FC3BDF-EA14-4EE8-A2EA-30F1B1678ADB}"/>
                </a:ext>
              </a:extLst>
            </p:cNvPr>
            <p:cNvSpPr txBox="1"/>
            <p:nvPr/>
          </p:nvSpPr>
          <p:spPr>
            <a:xfrm>
              <a:off x="4081272" y="7593234"/>
              <a:ext cx="4580866" cy="1109773"/>
            </a:xfrm>
            <a:prstGeom prst="rect">
              <a:avLst/>
            </a:prstGeom>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a:lnSpc>
                  <a:spcPts val="3268"/>
                </a:lnSpc>
              </a:pPr>
              <a:r>
                <a:rPr lang="en-US" sz="4400" spc="197" dirty="0">
                  <a:solidFill>
                    <a:srgbClr val="FFFFFF"/>
                  </a:solidFill>
                  <a:latin typeface="Tahoma" panose="020B0604030504040204" pitchFamily="34" charset="0"/>
                  <a:ea typeface="Tahoma" panose="020B0604030504040204" pitchFamily="34" charset="0"/>
                  <a:cs typeface="Tahoma" panose="020B0604030504040204" pitchFamily="34" charset="0"/>
                </a:rPr>
                <a:t>Same in likes and dislikes!</a:t>
              </a:r>
            </a:p>
          </p:txBody>
        </p:sp>
      </p:grpSp>
      <p:grpSp>
        <p:nvGrpSpPr>
          <p:cNvPr id="21" name="Group 18">
            <a:extLst>
              <a:ext uri="{FF2B5EF4-FFF2-40B4-BE49-F238E27FC236}">
                <a16:creationId xmlns:a16="http://schemas.microsoft.com/office/drawing/2014/main" id="{BC412F00-2428-4A88-B5AF-7BB9C7CED36E}"/>
              </a:ext>
            </a:extLst>
          </p:cNvPr>
          <p:cNvGrpSpPr/>
          <p:nvPr/>
        </p:nvGrpSpPr>
        <p:grpSpPr>
          <a:xfrm>
            <a:off x="8550373" y="199367"/>
            <a:ext cx="1742343" cy="1214493"/>
            <a:chOff x="15697200" y="454342"/>
            <a:chExt cx="2154702" cy="1915920"/>
          </a:xfrm>
        </p:grpSpPr>
        <p:grpSp>
          <p:nvGrpSpPr>
            <p:cNvPr id="23" name="Group 6">
              <a:extLst>
                <a:ext uri="{FF2B5EF4-FFF2-40B4-BE49-F238E27FC236}">
                  <a16:creationId xmlns:a16="http://schemas.microsoft.com/office/drawing/2014/main" id="{D9547DF6-D59D-4D1D-862F-AFD957CF93F8}"/>
                </a:ext>
              </a:extLst>
            </p:cNvPr>
            <p:cNvGrpSpPr/>
            <p:nvPr/>
          </p:nvGrpSpPr>
          <p:grpSpPr>
            <a:xfrm>
              <a:off x="15697200" y="454342"/>
              <a:ext cx="2154702" cy="1915920"/>
              <a:chOff x="0" y="0"/>
              <a:chExt cx="2872936" cy="2554560"/>
            </a:xfrm>
          </p:grpSpPr>
          <p:sp>
            <p:nvSpPr>
              <p:cNvPr id="25" name="AutoShape 7">
                <a:extLst>
                  <a:ext uri="{FF2B5EF4-FFF2-40B4-BE49-F238E27FC236}">
                    <a16:creationId xmlns:a16="http://schemas.microsoft.com/office/drawing/2014/main" id="{9EEFA34B-0C7D-4F23-BB02-8D0D3865F1D7}"/>
                  </a:ext>
                </a:extLst>
              </p:cNvPr>
              <p:cNvSpPr/>
              <p:nvPr/>
            </p:nvSpPr>
            <p:spPr>
              <a:xfrm>
                <a:off x="0" y="0"/>
                <a:ext cx="2493518" cy="2540000"/>
              </a:xfrm>
              <a:prstGeom prst="rect">
                <a:avLst/>
              </a:prstGeom>
              <a:solidFill>
                <a:srgbClr val="F13D3D"/>
              </a:solidFill>
            </p:spPr>
          </p:sp>
          <p:sp>
            <p:nvSpPr>
              <p:cNvPr id="26" name="TextBox 8">
                <a:extLst>
                  <a:ext uri="{FF2B5EF4-FFF2-40B4-BE49-F238E27FC236}">
                    <a16:creationId xmlns:a16="http://schemas.microsoft.com/office/drawing/2014/main" id="{537F6F27-AE94-4566-BF78-DFC918393FF2}"/>
                  </a:ext>
                </a:extLst>
              </p:cNvPr>
              <p:cNvSpPr txBox="1"/>
              <p:nvPr/>
            </p:nvSpPr>
            <p:spPr>
              <a:xfrm>
                <a:off x="649007" y="1621529"/>
                <a:ext cx="2223929" cy="933031"/>
              </a:xfrm>
              <a:prstGeom prst="rect">
                <a:avLst/>
              </a:prstGeom>
            </p:spPr>
            <p:txBody>
              <a:bodyPr wrap="square" lIns="0" tIns="0" rIns="0" bIns="0" rtlCol="0" anchor="t">
                <a:spAutoFit/>
              </a:bodyPr>
              <a:lstStyle/>
              <a:p>
                <a:pPr>
                  <a:lnSpc>
                    <a:spcPts val="3900"/>
                  </a:lnSpc>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Likes</a:t>
                </a:r>
                <a:endParaRPr lang="en-US" sz="26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24" name="Picture 16">
              <a:extLst>
                <a:ext uri="{FF2B5EF4-FFF2-40B4-BE49-F238E27FC236}">
                  <a16:creationId xmlns:a16="http://schemas.microsoft.com/office/drawing/2014/main" id="{15BD0DCD-CACA-4C6E-BCD1-FAE8BB82F939}"/>
                </a:ext>
              </a:extLst>
            </p:cNvPr>
            <p:cNvPicPr>
              <a:picLocks noChangeAspect="1"/>
            </p:cNvPicPr>
            <p:nvPr/>
          </p:nvPicPr>
          <p:blipFill>
            <a:blip r:embed="rId4"/>
            <a:srcRect/>
            <a:stretch>
              <a:fillRect/>
            </a:stretch>
          </p:blipFill>
          <p:spPr>
            <a:xfrm>
              <a:off x="15997423" y="676444"/>
              <a:ext cx="1245308" cy="1245308"/>
            </a:xfrm>
            <a:prstGeom prst="rect">
              <a:avLst/>
            </a:prstGeom>
          </p:spPr>
        </p:pic>
      </p:grpSp>
      <p:grpSp>
        <p:nvGrpSpPr>
          <p:cNvPr id="27" name="群組 26">
            <a:extLst>
              <a:ext uri="{FF2B5EF4-FFF2-40B4-BE49-F238E27FC236}">
                <a16:creationId xmlns:a16="http://schemas.microsoft.com/office/drawing/2014/main" id="{927599FE-204A-4CC1-AEFC-A35D0F876B62}"/>
              </a:ext>
            </a:extLst>
          </p:cNvPr>
          <p:cNvGrpSpPr/>
          <p:nvPr/>
        </p:nvGrpSpPr>
        <p:grpSpPr>
          <a:xfrm>
            <a:off x="10305378" y="199366"/>
            <a:ext cx="4759212" cy="1214494"/>
            <a:chOff x="476044" y="6508770"/>
            <a:chExt cx="4759212" cy="1282573"/>
          </a:xfrm>
        </p:grpSpPr>
        <p:grpSp>
          <p:nvGrpSpPr>
            <p:cNvPr id="28" name="Group 12">
              <a:extLst>
                <a:ext uri="{FF2B5EF4-FFF2-40B4-BE49-F238E27FC236}">
                  <a16:creationId xmlns:a16="http://schemas.microsoft.com/office/drawing/2014/main" id="{F734E8E7-5BE7-46D8-869D-1BBBCDD37B56}"/>
                </a:ext>
              </a:extLst>
            </p:cNvPr>
            <p:cNvGrpSpPr/>
            <p:nvPr/>
          </p:nvGrpSpPr>
          <p:grpSpPr>
            <a:xfrm>
              <a:off x="476044" y="6530890"/>
              <a:ext cx="4759212" cy="1260453"/>
              <a:chOff x="-66252" y="30257"/>
              <a:chExt cx="7785211" cy="2540000"/>
            </a:xfrm>
          </p:grpSpPr>
          <p:sp>
            <p:nvSpPr>
              <p:cNvPr id="30" name="AutoShape 13">
                <a:extLst>
                  <a:ext uri="{FF2B5EF4-FFF2-40B4-BE49-F238E27FC236}">
                    <a16:creationId xmlns:a16="http://schemas.microsoft.com/office/drawing/2014/main" id="{719646A1-2B2C-4F6D-A9FD-30283508FB98}"/>
                  </a:ext>
                </a:extLst>
              </p:cNvPr>
              <p:cNvSpPr/>
              <p:nvPr/>
            </p:nvSpPr>
            <p:spPr>
              <a:xfrm>
                <a:off x="-66252" y="30257"/>
                <a:ext cx="2540001" cy="2540000"/>
              </a:xfrm>
              <a:prstGeom prst="rect">
                <a:avLst/>
              </a:prstGeom>
              <a:solidFill>
                <a:srgbClr val="F13D3D"/>
              </a:solidFill>
            </p:spPr>
          </p:sp>
          <p:sp>
            <p:nvSpPr>
              <p:cNvPr id="31" name="TextBox 14">
                <a:extLst>
                  <a:ext uri="{FF2B5EF4-FFF2-40B4-BE49-F238E27FC236}">
                    <a16:creationId xmlns:a16="http://schemas.microsoft.com/office/drawing/2014/main" id="{447B81C7-6C8D-4C4D-B276-8AFB5F3C3B40}"/>
                  </a:ext>
                </a:extLst>
              </p:cNvPr>
              <p:cNvSpPr txBox="1"/>
              <p:nvPr/>
            </p:nvSpPr>
            <p:spPr>
              <a:xfrm>
                <a:off x="162317" y="1592953"/>
                <a:ext cx="7556642" cy="883163"/>
              </a:xfrm>
              <a:prstGeom prst="rect">
                <a:avLst/>
              </a:prstGeom>
            </p:spPr>
            <p:txBody>
              <a:bodyPr wrap="square" lIns="0" tIns="0" rIns="0" bIns="0" rtlCol="0" anchor="t">
                <a:spAutoFit/>
              </a:bodyPr>
              <a:lstStyle/>
              <a:p>
                <a:pPr marL="0" lvl="0" indent="0" algn="l">
                  <a:lnSpc>
                    <a:spcPts val="3900"/>
                  </a:lnSpc>
                  <a:spcBef>
                    <a:spcPct val="0"/>
                  </a:spcBef>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Dislikes</a:t>
                </a:r>
                <a:endParaRPr lang="en-US" sz="2400" b="1" u="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29" name="Picture 15">
              <a:extLst>
                <a:ext uri="{FF2B5EF4-FFF2-40B4-BE49-F238E27FC236}">
                  <a16:creationId xmlns:a16="http://schemas.microsoft.com/office/drawing/2014/main" id="{3F7B2CC4-5B23-4FEC-9DB8-ABCBC1A68D54}"/>
                </a:ext>
              </a:extLst>
            </p:cNvPr>
            <p:cNvPicPr>
              <a:picLocks noChangeAspect="1"/>
            </p:cNvPicPr>
            <p:nvPr/>
          </p:nvPicPr>
          <p:blipFill>
            <a:blip r:embed="rId5"/>
            <a:srcRect/>
            <a:stretch>
              <a:fillRect/>
            </a:stretch>
          </p:blipFill>
          <p:spPr>
            <a:xfrm>
              <a:off x="707554" y="6508770"/>
              <a:ext cx="1028887" cy="992876"/>
            </a:xfrm>
            <a:prstGeom prst="rect">
              <a:avLst/>
            </a:prstGeom>
          </p:spPr>
        </p:pic>
      </p:grpSp>
      <p:pic>
        <p:nvPicPr>
          <p:cNvPr id="4" name="圖片 3">
            <a:extLst>
              <a:ext uri="{FF2B5EF4-FFF2-40B4-BE49-F238E27FC236}">
                <a16:creationId xmlns:a16="http://schemas.microsoft.com/office/drawing/2014/main" id="{0CA2F47E-2B7E-4CF8-91CB-53E346D08B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695" y="1963396"/>
            <a:ext cx="8515280" cy="5905500"/>
          </a:xfrm>
          <a:prstGeom prst="rect">
            <a:avLst/>
          </a:prstGeom>
        </p:spPr>
      </p:pic>
      <p:pic>
        <p:nvPicPr>
          <p:cNvPr id="16" name="圖片 15">
            <a:extLst>
              <a:ext uri="{FF2B5EF4-FFF2-40B4-BE49-F238E27FC236}">
                <a16:creationId xmlns:a16="http://schemas.microsoft.com/office/drawing/2014/main" id="{1F41CBED-90B6-48DA-8293-7658B085D0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4000" y="1923741"/>
            <a:ext cx="8815114" cy="5905500"/>
          </a:xfrm>
          <a:prstGeom prst="rect">
            <a:avLst/>
          </a:prstGeom>
        </p:spPr>
      </p:pic>
    </p:spTree>
    <p:extLst>
      <p:ext uri="{BB962C8B-B14F-4D97-AF65-F5344CB8AC3E}">
        <p14:creationId xmlns:p14="http://schemas.microsoft.com/office/powerpoint/2010/main" val="203665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rot="-10800000">
            <a:off x="0" y="8479766"/>
            <a:ext cx="1807234" cy="1807234"/>
          </a:xfrm>
          <a:prstGeom prst="rect">
            <a:avLst/>
          </a:prstGeom>
        </p:spPr>
      </p:pic>
      <p:pic>
        <p:nvPicPr>
          <p:cNvPr id="7" name="Picture 7"/>
          <p:cNvPicPr>
            <a:picLocks noChangeAspect="1"/>
          </p:cNvPicPr>
          <p:nvPr/>
        </p:nvPicPr>
        <p:blipFill>
          <a:blip r:embed="rId3"/>
          <a:srcRect/>
          <a:stretch>
            <a:fillRect/>
          </a:stretch>
        </p:blipFill>
        <p:spPr>
          <a:xfrm rot="-5400000">
            <a:off x="14787109" y="0"/>
            <a:ext cx="3500891" cy="3500891"/>
          </a:xfrm>
          <a:prstGeom prst="rect">
            <a:avLst/>
          </a:prstGeom>
        </p:spPr>
      </p:pic>
      <p:grpSp>
        <p:nvGrpSpPr>
          <p:cNvPr id="18" name="群組 17">
            <a:extLst>
              <a:ext uri="{FF2B5EF4-FFF2-40B4-BE49-F238E27FC236}">
                <a16:creationId xmlns:a16="http://schemas.microsoft.com/office/drawing/2014/main" id="{5C9099B9-D39A-4444-BCDE-BE0D73EC220F}"/>
              </a:ext>
            </a:extLst>
          </p:cNvPr>
          <p:cNvGrpSpPr/>
          <p:nvPr/>
        </p:nvGrpSpPr>
        <p:grpSpPr>
          <a:xfrm>
            <a:off x="26233" y="99904"/>
            <a:ext cx="9333296" cy="1106393"/>
            <a:chOff x="26233" y="99904"/>
            <a:chExt cx="9333296" cy="1106393"/>
          </a:xfrm>
        </p:grpSpPr>
        <p:sp>
          <p:nvSpPr>
            <p:cNvPr id="19" name="TextBox 2">
              <a:extLst>
                <a:ext uri="{FF2B5EF4-FFF2-40B4-BE49-F238E27FC236}">
                  <a16:creationId xmlns:a16="http://schemas.microsoft.com/office/drawing/2014/main" id="{BBBAFD0B-2C68-4A52-B439-EDE4D47E846A}"/>
                </a:ext>
              </a:extLst>
            </p:cNvPr>
            <p:cNvSpPr txBox="1"/>
            <p:nvPr/>
          </p:nvSpPr>
          <p:spPr>
            <a:xfrm>
              <a:off x="1447800" y="99904"/>
              <a:ext cx="7911729" cy="1106393"/>
            </a:xfrm>
            <a:prstGeom prst="rect">
              <a:avLst/>
            </a:prstGeom>
          </p:spPr>
          <p:txBody>
            <a:bodyPr lIns="0" tIns="0" rIns="0" bIns="0" rtlCol="0" anchor="t">
              <a:spAutoFit/>
            </a:bodyPr>
            <a:lstStyle/>
            <a:p>
              <a:pPr>
                <a:lnSpc>
                  <a:spcPts val="9350"/>
                </a:lnSpc>
              </a:pPr>
              <a:r>
                <a:rPr lang="en-US" sz="6000" dirty="0">
                  <a:solidFill>
                    <a:srgbClr val="000000"/>
                  </a:solidFill>
                  <a:latin typeface="Muli Bold Bold"/>
                </a:rPr>
                <a:t>Category Analysis</a:t>
              </a:r>
            </a:p>
          </p:txBody>
        </p:sp>
        <p:pic>
          <p:nvPicPr>
            <p:cNvPr id="20" name="Picture 16" descr="A picture containing shape&#10;&#10;Description automatically generated">
              <a:extLst>
                <a:ext uri="{FF2B5EF4-FFF2-40B4-BE49-F238E27FC236}">
                  <a16:creationId xmlns:a16="http://schemas.microsoft.com/office/drawing/2014/main" id="{430CFADE-CB23-4F65-9E25-430C686A55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6885" t="62593" r="4295" b="12963"/>
            <a:stretch/>
          </p:blipFill>
          <p:spPr>
            <a:xfrm>
              <a:off x="26233" y="199367"/>
              <a:ext cx="1225447" cy="962851"/>
            </a:xfrm>
            <a:prstGeom prst="rect">
              <a:avLst/>
            </a:prstGeom>
          </p:spPr>
        </p:pic>
      </p:grpSp>
      <p:grpSp>
        <p:nvGrpSpPr>
          <p:cNvPr id="13" name="Group 7">
            <a:extLst>
              <a:ext uri="{FF2B5EF4-FFF2-40B4-BE49-F238E27FC236}">
                <a16:creationId xmlns:a16="http://schemas.microsoft.com/office/drawing/2014/main" id="{2DAA6D4A-B162-4343-8B00-91B09E0ACD6E}"/>
              </a:ext>
            </a:extLst>
          </p:cNvPr>
          <p:cNvGrpSpPr/>
          <p:nvPr/>
        </p:nvGrpSpPr>
        <p:grpSpPr>
          <a:xfrm>
            <a:off x="1907687" y="8233888"/>
            <a:ext cx="15027716" cy="1778378"/>
            <a:chOff x="3893738" y="5929382"/>
            <a:chExt cx="5146017" cy="4555222"/>
          </a:xfrm>
        </p:grpSpPr>
        <p:sp>
          <p:nvSpPr>
            <p:cNvPr id="14" name="AutoShape 3">
              <a:extLst>
                <a:ext uri="{FF2B5EF4-FFF2-40B4-BE49-F238E27FC236}">
                  <a16:creationId xmlns:a16="http://schemas.microsoft.com/office/drawing/2014/main" id="{FE3DD844-14DB-45E6-A23A-00193E073589}"/>
                </a:ext>
              </a:extLst>
            </p:cNvPr>
            <p:cNvSpPr/>
            <p:nvPr/>
          </p:nvSpPr>
          <p:spPr>
            <a:xfrm>
              <a:off x="3893738" y="5929382"/>
              <a:ext cx="5146017" cy="4134630"/>
            </a:xfrm>
            <a:prstGeom prst="rect">
              <a:avLst/>
            </a:prstGeom>
            <a:solidFill>
              <a:srgbClr val="E75847"/>
            </a:solidFill>
          </p:spPr>
          <p:txBody>
            <a:bodyPr/>
            <a:lstStyle/>
            <a:p>
              <a:endParaRPr lang="zh-TW" altLang="en-US"/>
            </a:p>
          </p:txBody>
        </p:sp>
        <p:sp>
          <p:nvSpPr>
            <p:cNvPr id="15" name="TextBox 13">
              <a:extLst>
                <a:ext uri="{FF2B5EF4-FFF2-40B4-BE49-F238E27FC236}">
                  <a16:creationId xmlns:a16="http://schemas.microsoft.com/office/drawing/2014/main" id="{71FC3BDF-EA14-4EE8-A2EA-30F1B1678ADB}"/>
                </a:ext>
              </a:extLst>
            </p:cNvPr>
            <p:cNvSpPr txBox="1"/>
            <p:nvPr/>
          </p:nvSpPr>
          <p:spPr>
            <a:xfrm>
              <a:off x="4035444" y="6257877"/>
              <a:ext cx="4580866" cy="4226727"/>
            </a:xfrm>
            <a:prstGeom prst="rect">
              <a:avLst/>
            </a:prstGeom>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marL="342900" indent="-342900">
                <a:lnSpc>
                  <a:spcPts val="3268"/>
                </a:lnSpc>
                <a:buFont typeface="Arial" panose="020B0604020202020204" pitchFamily="34" charset="0"/>
                <a:buChar char="•"/>
              </a:pPr>
              <a:r>
                <a:rPr lang="en-US" sz="2400" spc="197" dirty="0">
                  <a:solidFill>
                    <a:srgbClr val="FFFFFF"/>
                  </a:solidFill>
                  <a:latin typeface="Tahoma" panose="020B0604030504040204" pitchFamily="34" charset="0"/>
                  <a:ea typeface="Tahoma" panose="020B0604030504040204" pitchFamily="34" charset="0"/>
                  <a:cs typeface="Tahoma" panose="020B0604030504040204" pitchFamily="34" charset="0"/>
                </a:rPr>
                <a:t>Science &amp; Technology, which all owns the most average view counts in Japan in 2020, perform differently in comments</a:t>
              </a:r>
            </a:p>
            <a:p>
              <a:pPr marL="342900" indent="-342900">
                <a:lnSpc>
                  <a:spcPts val="3268"/>
                </a:lnSpc>
                <a:buFont typeface="Arial" panose="020B0604020202020204" pitchFamily="34" charset="0"/>
                <a:buChar char="•"/>
              </a:pPr>
              <a:r>
                <a:rPr lang="en-US" sz="2400" spc="197" dirty="0">
                  <a:solidFill>
                    <a:srgbClr val="FFFFFF"/>
                  </a:solidFill>
                  <a:latin typeface="Tahoma" panose="020B0604030504040204" pitchFamily="34" charset="0"/>
                  <a:ea typeface="Tahoma" panose="020B0604030504040204" pitchFamily="34" charset="0"/>
                  <a:cs typeface="Tahoma" panose="020B0604030504040204" pitchFamily="34" charset="0"/>
                </a:rPr>
                <a:t>Music performance on comments are similar to view counts</a:t>
              </a:r>
            </a:p>
            <a:p>
              <a:pPr marL="342900" indent="-342900">
                <a:lnSpc>
                  <a:spcPts val="3268"/>
                </a:lnSpc>
                <a:buFont typeface="Arial" panose="020B0604020202020204" pitchFamily="34" charset="0"/>
                <a:buChar char="•"/>
              </a:pPr>
              <a:endParaRPr lang="en-US" sz="2400" spc="197"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1" name="Group 19">
            <a:extLst>
              <a:ext uri="{FF2B5EF4-FFF2-40B4-BE49-F238E27FC236}">
                <a16:creationId xmlns:a16="http://schemas.microsoft.com/office/drawing/2014/main" id="{A3B20CCD-30FA-4263-A011-63469AF4AF27}"/>
              </a:ext>
            </a:extLst>
          </p:cNvPr>
          <p:cNvGrpSpPr/>
          <p:nvPr/>
        </p:nvGrpSpPr>
        <p:grpSpPr>
          <a:xfrm>
            <a:off x="8545686" y="153755"/>
            <a:ext cx="4867436" cy="1457980"/>
            <a:chOff x="15586438" y="5009850"/>
            <a:chExt cx="5891805" cy="1904085"/>
          </a:xfrm>
        </p:grpSpPr>
        <p:grpSp>
          <p:nvGrpSpPr>
            <p:cNvPr id="23" name="Group 3">
              <a:extLst>
                <a:ext uri="{FF2B5EF4-FFF2-40B4-BE49-F238E27FC236}">
                  <a16:creationId xmlns:a16="http://schemas.microsoft.com/office/drawing/2014/main" id="{AB0B6033-84D0-4015-B2D8-5489E363204B}"/>
                </a:ext>
              </a:extLst>
            </p:cNvPr>
            <p:cNvGrpSpPr/>
            <p:nvPr/>
          </p:nvGrpSpPr>
          <p:grpSpPr>
            <a:xfrm>
              <a:off x="15586438" y="5083069"/>
              <a:ext cx="5891805" cy="1830866"/>
              <a:chOff x="0" y="2"/>
              <a:chExt cx="7855740" cy="2441155"/>
            </a:xfrm>
          </p:grpSpPr>
          <p:sp>
            <p:nvSpPr>
              <p:cNvPr id="25" name="AutoShape 4">
                <a:extLst>
                  <a:ext uri="{FF2B5EF4-FFF2-40B4-BE49-F238E27FC236}">
                    <a16:creationId xmlns:a16="http://schemas.microsoft.com/office/drawing/2014/main" id="{F04E361C-697F-4798-BE01-71E9650F9AC6}"/>
                  </a:ext>
                </a:extLst>
              </p:cNvPr>
              <p:cNvSpPr/>
              <p:nvPr/>
            </p:nvSpPr>
            <p:spPr>
              <a:xfrm>
                <a:off x="0" y="2"/>
                <a:ext cx="2439693" cy="2441155"/>
              </a:xfrm>
              <a:prstGeom prst="rect">
                <a:avLst/>
              </a:prstGeom>
              <a:solidFill>
                <a:srgbClr val="F13D3D"/>
              </a:solidFill>
            </p:spPr>
          </p:sp>
          <p:sp>
            <p:nvSpPr>
              <p:cNvPr id="26" name="TextBox 5">
                <a:extLst>
                  <a:ext uri="{FF2B5EF4-FFF2-40B4-BE49-F238E27FC236}">
                    <a16:creationId xmlns:a16="http://schemas.microsoft.com/office/drawing/2014/main" id="{21739E4D-9B2C-41C9-90DA-3BB4EC41EF9B}"/>
                  </a:ext>
                </a:extLst>
              </p:cNvPr>
              <p:cNvSpPr txBox="1"/>
              <p:nvPr/>
            </p:nvSpPr>
            <p:spPr>
              <a:xfrm>
                <a:off x="232988" y="1705366"/>
                <a:ext cx="7622752" cy="735790"/>
              </a:xfrm>
              <a:prstGeom prst="rect">
                <a:avLst/>
              </a:prstGeom>
            </p:spPr>
            <p:txBody>
              <a:bodyPr lIns="0" tIns="0" rIns="0" bIns="0" rtlCol="0" anchor="t">
                <a:spAutoFit/>
              </a:bodyPr>
              <a:lstStyle/>
              <a:p>
                <a:pPr marL="0" lvl="0" indent="0" algn="l">
                  <a:lnSpc>
                    <a:spcPts val="3900"/>
                  </a:lnSpc>
                  <a:spcBef>
                    <a:spcPct val="0"/>
                  </a:spcBef>
                </a:pPr>
                <a:r>
                  <a:rPr lang="en-US" b="1" u="none" dirty="0">
                    <a:solidFill>
                      <a:srgbClr val="FFFFFF"/>
                    </a:solidFill>
                    <a:latin typeface="Tahoma" panose="020B0604030504040204" pitchFamily="34" charset="0"/>
                    <a:ea typeface="Tahoma" panose="020B0604030504040204" pitchFamily="34" charset="0"/>
                    <a:cs typeface="Tahoma" panose="020B0604030504040204" pitchFamily="34" charset="0"/>
                  </a:rPr>
                  <a:t>Comments</a:t>
                </a:r>
              </a:p>
            </p:txBody>
          </p:sp>
        </p:grpSp>
        <p:pic>
          <p:nvPicPr>
            <p:cNvPr id="24" name="Picture 18">
              <a:extLst>
                <a:ext uri="{FF2B5EF4-FFF2-40B4-BE49-F238E27FC236}">
                  <a16:creationId xmlns:a16="http://schemas.microsoft.com/office/drawing/2014/main" id="{74966340-FE6D-4D4D-B5D5-E75FB36C9146}"/>
                </a:ext>
              </a:extLst>
            </p:cNvPr>
            <p:cNvPicPr>
              <a:picLocks noChangeAspect="1"/>
            </p:cNvPicPr>
            <p:nvPr/>
          </p:nvPicPr>
          <p:blipFill>
            <a:blip r:embed="rId5"/>
            <a:srcRect/>
            <a:stretch>
              <a:fillRect/>
            </a:stretch>
          </p:blipFill>
          <p:spPr>
            <a:xfrm>
              <a:off x="15615409" y="5009850"/>
              <a:ext cx="1737864" cy="1737863"/>
            </a:xfrm>
            <a:prstGeom prst="rect">
              <a:avLst/>
            </a:prstGeom>
          </p:spPr>
        </p:pic>
      </p:grpSp>
      <p:pic>
        <p:nvPicPr>
          <p:cNvPr id="4" name="圖片 3">
            <a:extLst>
              <a:ext uri="{FF2B5EF4-FFF2-40B4-BE49-F238E27FC236}">
                <a16:creationId xmlns:a16="http://schemas.microsoft.com/office/drawing/2014/main" id="{F084AC03-6810-4C72-AAB5-587E1C559A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4304" y="1877570"/>
            <a:ext cx="12382500" cy="5905500"/>
          </a:xfrm>
          <a:prstGeom prst="rect">
            <a:avLst/>
          </a:prstGeom>
          <a:ln w="38100">
            <a:solidFill>
              <a:schemeClr val="tx1"/>
            </a:solidFill>
          </a:ln>
        </p:spPr>
      </p:pic>
      <p:sp>
        <p:nvSpPr>
          <p:cNvPr id="27" name="箭號: 向下 26">
            <a:extLst>
              <a:ext uri="{FF2B5EF4-FFF2-40B4-BE49-F238E27FC236}">
                <a16:creationId xmlns:a16="http://schemas.microsoft.com/office/drawing/2014/main" id="{0ACAE23C-90F2-4ABA-B7CB-3A4FEFD719F6}"/>
              </a:ext>
            </a:extLst>
          </p:cNvPr>
          <p:cNvSpPr/>
          <p:nvPr/>
        </p:nvSpPr>
        <p:spPr>
          <a:xfrm rot="5400000">
            <a:off x="8819669" y="2320491"/>
            <a:ext cx="381000" cy="747206"/>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向下 27">
            <a:extLst>
              <a:ext uri="{FF2B5EF4-FFF2-40B4-BE49-F238E27FC236}">
                <a16:creationId xmlns:a16="http://schemas.microsoft.com/office/drawing/2014/main" id="{28C36EE1-E1C1-41ED-B665-A1A39E143354}"/>
              </a:ext>
            </a:extLst>
          </p:cNvPr>
          <p:cNvSpPr/>
          <p:nvPr/>
        </p:nvSpPr>
        <p:spPr>
          <a:xfrm rot="5400000">
            <a:off x="12527503" y="2820854"/>
            <a:ext cx="381000" cy="747206"/>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59167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p:cNvSpPr/>
          <p:nvPr/>
        </p:nvSpPr>
        <p:spPr>
          <a:xfrm>
            <a:off x="11414604" y="6798262"/>
            <a:ext cx="3433286" cy="3623094"/>
          </a:xfrm>
          <a:prstGeom prst="rect">
            <a:avLst/>
          </a:prstGeom>
          <a:solidFill>
            <a:srgbClr val="FE4C00"/>
          </a:solidFill>
        </p:spPr>
      </p:sp>
      <p:sp>
        <p:nvSpPr>
          <p:cNvPr id="11" name="AutoShape 11"/>
          <p:cNvSpPr/>
          <p:nvPr/>
        </p:nvSpPr>
        <p:spPr>
          <a:xfrm>
            <a:off x="14854714" y="6663906"/>
            <a:ext cx="3433286" cy="3623094"/>
          </a:xfrm>
          <a:prstGeom prst="rect">
            <a:avLst/>
          </a:prstGeom>
          <a:solidFill>
            <a:srgbClr val="FFDF2B"/>
          </a:solidFill>
        </p:spPr>
      </p:sp>
      <p:pic>
        <p:nvPicPr>
          <p:cNvPr id="12" name="Picture 12"/>
          <p:cNvPicPr>
            <a:picLocks noChangeAspect="1"/>
          </p:cNvPicPr>
          <p:nvPr/>
        </p:nvPicPr>
        <p:blipFill>
          <a:blip r:embed="rId2"/>
          <a:srcRect/>
          <a:stretch>
            <a:fillRect/>
          </a:stretch>
        </p:blipFill>
        <p:spPr>
          <a:xfrm>
            <a:off x="14854714" y="3230619"/>
            <a:ext cx="3433286" cy="3433286"/>
          </a:xfrm>
          <a:prstGeom prst="rect">
            <a:avLst/>
          </a:prstGeom>
        </p:spPr>
      </p:pic>
      <p:pic>
        <p:nvPicPr>
          <p:cNvPr id="13" name="Picture 13"/>
          <p:cNvPicPr>
            <a:picLocks noChangeAspect="1"/>
          </p:cNvPicPr>
          <p:nvPr/>
        </p:nvPicPr>
        <p:blipFill>
          <a:blip r:embed="rId3"/>
          <a:srcRect/>
          <a:stretch>
            <a:fillRect/>
          </a:stretch>
        </p:blipFill>
        <p:spPr>
          <a:xfrm>
            <a:off x="13957593" y="7578332"/>
            <a:ext cx="1794241" cy="1794241"/>
          </a:xfrm>
          <a:prstGeom prst="rect">
            <a:avLst/>
          </a:prstGeom>
        </p:spPr>
      </p:pic>
      <p:grpSp>
        <p:nvGrpSpPr>
          <p:cNvPr id="14" name="群組 13">
            <a:extLst>
              <a:ext uri="{FF2B5EF4-FFF2-40B4-BE49-F238E27FC236}">
                <a16:creationId xmlns:a16="http://schemas.microsoft.com/office/drawing/2014/main" id="{D8A4A78D-6972-46F3-8FA4-774DF70F807E}"/>
              </a:ext>
            </a:extLst>
          </p:cNvPr>
          <p:cNvGrpSpPr/>
          <p:nvPr/>
        </p:nvGrpSpPr>
        <p:grpSpPr>
          <a:xfrm>
            <a:off x="26233" y="99904"/>
            <a:ext cx="9333296" cy="1106393"/>
            <a:chOff x="26233" y="99904"/>
            <a:chExt cx="9333296" cy="1106393"/>
          </a:xfrm>
        </p:grpSpPr>
        <p:sp>
          <p:nvSpPr>
            <p:cNvPr id="15" name="TextBox 2">
              <a:extLst>
                <a:ext uri="{FF2B5EF4-FFF2-40B4-BE49-F238E27FC236}">
                  <a16:creationId xmlns:a16="http://schemas.microsoft.com/office/drawing/2014/main" id="{904E1F0D-C60A-441B-B513-4762C79F868C}"/>
                </a:ext>
              </a:extLst>
            </p:cNvPr>
            <p:cNvSpPr txBox="1"/>
            <p:nvPr/>
          </p:nvSpPr>
          <p:spPr>
            <a:xfrm>
              <a:off x="1447800" y="99904"/>
              <a:ext cx="7911729" cy="1106393"/>
            </a:xfrm>
            <a:prstGeom prst="rect">
              <a:avLst/>
            </a:prstGeom>
          </p:spPr>
          <p:txBody>
            <a:bodyPr lIns="0" tIns="0" rIns="0" bIns="0" rtlCol="0" anchor="t">
              <a:spAutoFit/>
            </a:bodyPr>
            <a:lstStyle/>
            <a:p>
              <a:pPr>
                <a:lnSpc>
                  <a:spcPts val="9350"/>
                </a:lnSpc>
              </a:pPr>
              <a:r>
                <a:rPr lang="en-US" sz="6000" dirty="0">
                  <a:solidFill>
                    <a:srgbClr val="000000"/>
                  </a:solidFill>
                  <a:latin typeface="Muli Bold Bold"/>
                </a:rPr>
                <a:t>Category Analysis</a:t>
              </a:r>
            </a:p>
          </p:txBody>
        </p:sp>
        <p:pic>
          <p:nvPicPr>
            <p:cNvPr id="16" name="Picture 16" descr="A picture containing shape&#10;&#10;Description automatically generated">
              <a:extLst>
                <a:ext uri="{FF2B5EF4-FFF2-40B4-BE49-F238E27FC236}">
                  <a16:creationId xmlns:a16="http://schemas.microsoft.com/office/drawing/2014/main" id="{B2135BC1-1189-44CE-A41C-1F646B3B69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6885" t="62593" r="4295" b="12963"/>
            <a:stretch/>
          </p:blipFill>
          <p:spPr>
            <a:xfrm>
              <a:off x="26233" y="199367"/>
              <a:ext cx="1225447" cy="962851"/>
            </a:xfrm>
            <a:prstGeom prst="rect">
              <a:avLst/>
            </a:prstGeom>
          </p:spPr>
        </p:pic>
      </p:grpSp>
      <p:grpSp>
        <p:nvGrpSpPr>
          <p:cNvPr id="2" name="群組 1">
            <a:extLst>
              <a:ext uri="{FF2B5EF4-FFF2-40B4-BE49-F238E27FC236}">
                <a16:creationId xmlns:a16="http://schemas.microsoft.com/office/drawing/2014/main" id="{AA95BBBC-1E92-4C4C-890C-9BA7B994392E}"/>
              </a:ext>
            </a:extLst>
          </p:cNvPr>
          <p:cNvGrpSpPr/>
          <p:nvPr/>
        </p:nvGrpSpPr>
        <p:grpSpPr>
          <a:xfrm>
            <a:off x="8550373" y="199367"/>
            <a:ext cx="1512238" cy="1207571"/>
            <a:chOff x="8550373" y="199367"/>
            <a:chExt cx="1512238" cy="1207571"/>
          </a:xfrm>
        </p:grpSpPr>
        <p:sp>
          <p:nvSpPr>
            <p:cNvPr id="22" name="AutoShape 7">
              <a:extLst>
                <a:ext uri="{FF2B5EF4-FFF2-40B4-BE49-F238E27FC236}">
                  <a16:creationId xmlns:a16="http://schemas.microsoft.com/office/drawing/2014/main" id="{D50DCCF0-9917-4CBD-97A4-9C22514C8D54}"/>
                </a:ext>
              </a:extLst>
            </p:cNvPr>
            <p:cNvSpPr/>
            <p:nvPr/>
          </p:nvSpPr>
          <p:spPr>
            <a:xfrm>
              <a:off x="8550373" y="199367"/>
              <a:ext cx="1512238" cy="1207571"/>
            </a:xfrm>
            <a:prstGeom prst="rect">
              <a:avLst/>
            </a:prstGeom>
            <a:solidFill>
              <a:srgbClr val="F13D3D"/>
            </a:solidFill>
          </p:spPr>
        </p:sp>
        <p:sp>
          <p:nvSpPr>
            <p:cNvPr id="24" name="TextBox 5">
              <a:extLst>
                <a:ext uri="{FF2B5EF4-FFF2-40B4-BE49-F238E27FC236}">
                  <a16:creationId xmlns:a16="http://schemas.microsoft.com/office/drawing/2014/main" id="{F06A503A-3DD1-4458-B1B2-50E11579DC0A}"/>
                </a:ext>
              </a:extLst>
            </p:cNvPr>
            <p:cNvSpPr txBox="1"/>
            <p:nvPr/>
          </p:nvSpPr>
          <p:spPr>
            <a:xfrm>
              <a:off x="8980074" y="940821"/>
              <a:ext cx="825721" cy="429028"/>
            </a:xfrm>
            <a:prstGeom prst="rect">
              <a:avLst/>
            </a:prstGeom>
          </p:spPr>
          <p:txBody>
            <a:bodyPr wrap="square" lIns="0" tIns="0" rIns="0" bIns="0" rtlCol="0" anchor="t">
              <a:spAutoFit/>
            </a:bodyPr>
            <a:lstStyle/>
            <a:p>
              <a:pPr marL="0" lvl="0" indent="0" algn="l">
                <a:lnSpc>
                  <a:spcPts val="3900"/>
                </a:lnSpc>
                <a:spcBef>
                  <a:spcPct val="0"/>
                </a:spcBef>
              </a:pPr>
              <a:r>
                <a:rPr lang="en-US" b="1" u="none" dirty="0">
                  <a:solidFill>
                    <a:srgbClr val="FFFFFF"/>
                  </a:solidFill>
                  <a:latin typeface="Tahoma" panose="020B0604030504040204" pitchFamily="34" charset="0"/>
                  <a:ea typeface="Tahoma" panose="020B0604030504040204" pitchFamily="34" charset="0"/>
                  <a:cs typeface="Tahoma" panose="020B0604030504040204" pitchFamily="34" charset="0"/>
                </a:rPr>
                <a:t>Days</a:t>
              </a:r>
            </a:p>
          </p:txBody>
        </p:sp>
      </p:grpSp>
      <p:sp>
        <p:nvSpPr>
          <p:cNvPr id="25" name="文字方塊 24">
            <a:extLst>
              <a:ext uri="{FF2B5EF4-FFF2-40B4-BE49-F238E27FC236}">
                <a16:creationId xmlns:a16="http://schemas.microsoft.com/office/drawing/2014/main" id="{B88A150D-491A-4971-850D-8E301B59169C}"/>
              </a:ext>
            </a:extLst>
          </p:cNvPr>
          <p:cNvSpPr txBox="1"/>
          <p:nvPr/>
        </p:nvSpPr>
        <p:spPr>
          <a:xfrm>
            <a:off x="1427922" y="1206297"/>
            <a:ext cx="4572000" cy="646331"/>
          </a:xfrm>
          <a:prstGeom prst="rect">
            <a:avLst/>
          </a:prstGeom>
          <a:solidFill>
            <a:schemeClr val="bg1"/>
          </a:solidFill>
        </p:spPr>
        <p:txBody>
          <a:bodyPr wrap="square" rtlCol="0">
            <a:spAutoFit/>
          </a:bodyPr>
          <a:lstStyle/>
          <a:p>
            <a:r>
              <a:rPr lang="en-US" altLang="zh-TW" sz="3600" dirty="0"/>
              <a:t>Days to Go Trending</a:t>
            </a:r>
            <a:endParaRPr lang="zh-TW" altLang="en-US" sz="3600" dirty="0"/>
          </a:p>
        </p:txBody>
      </p:sp>
      <p:pic>
        <p:nvPicPr>
          <p:cNvPr id="27" name="圖片 26">
            <a:extLst>
              <a:ext uri="{FF2B5EF4-FFF2-40B4-BE49-F238E27FC236}">
                <a16:creationId xmlns:a16="http://schemas.microsoft.com/office/drawing/2014/main" id="{F80221AF-4244-4AC1-BF9C-7D50FF2FD6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1149" y="2268611"/>
            <a:ext cx="12382500" cy="5905500"/>
          </a:xfrm>
          <a:prstGeom prst="rect">
            <a:avLst/>
          </a:prstGeom>
          <a:ln w="38100">
            <a:solidFill>
              <a:schemeClr val="tx1"/>
            </a:solidFill>
          </a:ln>
        </p:spPr>
      </p:pic>
      <p:sp>
        <p:nvSpPr>
          <p:cNvPr id="28" name="文字方塊 27">
            <a:extLst>
              <a:ext uri="{FF2B5EF4-FFF2-40B4-BE49-F238E27FC236}">
                <a16:creationId xmlns:a16="http://schemas.microsoft.com/office/drawing/2014/main" id="{EC764CD8-0B7A-429E-8C37-F0870D132995}"/>
              </a:ext>
            </a:extLst>
          </p:cNvPr>
          <p:cNvSpPr txBox="1"/>
          <p:nvPr/>
        </p:nvSpPr>
        <p:spPr>
          <a:xfrm>
            <a:off x="1924845" y="8721893"/>
            <a:ext cx="1613968" cy="769441"/>
          </a:xfrm>
          <a:prstGeom prst="rect">
            <a:avLst/>
          </a:prstGeom>
          <a:noFill/>
        </p:spPr>
        <p:txBody>
          <a:bodyPr wrap="none" rtlCol="0">
            <a:spAutoFit/>
          </a:bodyPr>
          <a:lstStyle/>
          <a:p>
            <a:r>
              <a:rPr lang="en-US" altLang="zh-TW" sz="4400" b="1" dirty="0">
                <a:solidFill>
                  <a:srgbClr val="FF0000"/>
                </a:solidFill>
              </a:rPr>
              <a:t>U.S.A.</a:t>
            </a:r>
            <a:endParaRPr lang="zh-TW" altLang="en-US" sz="4400" b="1" dirty="0">
              <a:solidFill>
                <a:srgbClr val="FF0000"/>
              </a:solidFill>
            </a:endParaRPr>
          </a:p>
        </p:txBody>
      </p:sp>
      <p:sp>
        <p:nvSpPr>
          <p:cNvPr id="29" name="文字方塊 28">
            <a:extLst>
              <a:ext uri="{FF2B5EF4-FFF2-40B4-BE49-F238E27FC236}">
                <a16:creationId xmlns:a16="http://schemas.microsoft.com/office/drawing/2014/main" id="{24C34A64-DE73-4D9B-B8D1-EF0D73AA27D7}"/>
              </a:ext>
            </a:extLst>
          </p:cNvPr>
          <p:cNvSpPr txBox="1"/>
          <p:nvPr/>
        </p:nvSpPr>
        <p:spPr>
          <a:xfrm>
            <a:off x="4953000" y="8723856"/>
            <a:ext cx="1535998" cy="769441"/>
          </a:xfrm>
          <a:prstGeom prst="rect">
            <a:avLst/>
          </a:prstGeom>
          <a:noFill/>
        </p:spPr>
        <p:txBody>
          <a:bodyPr wrap="none" rtlCol="0">
            <a:spAutoFit/>
          </a:bodyPr>
          <a:lstStyle/>
          <a:p>
            <a:r>
              <a:rPr lang="en-US" altLang="zh-TW" sz="4400" b="1" dirty="0">
                <a:solidFill>
                  <a:srgbClr val="002060"/>
                </a:solidFill>
              </a:rPr>
              <a:t>Japan</a:t>
            </a:r>
            <a:endParaRPr lang="zh-TW" altLang="en-US" sz="4400" b="1" dirty="0">
              <a:solidFill>
                <a:srgbClr val="002060"/>
              </a:solidFill>
            </a:endParaRPr>
          </a:p>
        </p:txBody>
      </p:sp>
      <p:sp>
        <p:nvSpPr>
          <p:cNvPr id="30" name="箭號: 向下 29">
            <a:extLst>
              <a:ext uri="{FF2B5EF4-FFF2-40B4-BE49-F238E27FC236}">
                <a16:creationId xmlns:a16="http://schemas.microsoft.com/office/drawing/2014/main" id="{31A57FCA-DDE8-49B7-B145-217BF90C2058}"/>
              </a:ext>
            </a:extLst>
          </p:cNvPr>
          <p:cNvSpPr/>
          <p:nvPr/>
        </p:nvSpPr>
        <p:spPr>
          <a:xfrm>
            <a:off x="3729657" y="8609809"/>
            <a:ext cx="609600" cy="99360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箭號: 向下 30">
            <a:extLst>
              <a:ext uri="{FF2B5EF4-FFF2-40B4-BE49-F238E27FC236}">
                <a16:creationId xmlns:a16="http://schemas.microsoft.com/office/drawing/2014/main" id="{00D5DBB4-0885-489C-B61F-1980763B60B6}"/>
              </a:ext>
            </a:extLst>
          </p:cNvPr>
          <p:cNvSpPr/>
          <p:nvPr/>
        </p:nvSpPr>
        <p:spPr>
          <a:xfrm rot="10800000">
            <a:off x="6705600" y="8609809"/>
            <a:ext cx="609600" cy="993607"/>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形 3" descr="月曆">
            <a:extLst>
              <a:ext uri="{FF2B5EF4-FFF2-40B4-BE49-F238E27FC236}">
                <a16:creationId xmlns:a16="http://schemas.microsoft.com/office/drawing/2014/main" id="{E642605F-A56D-402A-AF4F-EBA0C53EDD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6122" y="220151"/>
            <a:ext cx="914400" cy="914400"/>
          </a:xfrm>
          <a:prstGeom prst="rect">
            <a:avLst/>
          </a:prstGeom>
        </p:spPr>
      </p:pic>
    </p:spTree>
    <p:extLst>
      <p:ext uri="{BB962C8B-B14F-4D97-AF65-F5344CB8AC3E}">
        <p14:creationId xmlns:p14="http://schemas.microsoft.com/office/powerpoint/2010/main" val="157947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2"/>
        <p:cNvGrpSpPr/>
        <p:nvPr/>
      </p:nvGrpSpPr>
      <p:grpSpPr>
        <a:xfrm>
          <a:off x="0" y="0"/>
          <a:ext cx="0" cy="0"/>
          <a:chOff x="0" y="0"/>
          <a:chExt cx="0" cy="0"/>
        </a:xfrm>
      </p:grpSpPr>
      <p:sp>
        <p:nvSpPr>
          <p:cNvPr id="663" name="Google Shape;663;p22"/>
          <p:cNvSpPr/>
          <p:nvPr/>
        </p:nvSpPr>
        <p:spPr>
          <a:xfrm>
            <a:off x="-2" y="0"/>
            <a:ext cx="18283429"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a:solidFill>
                <a:schemeClr val="dk1"/>
              </a:solidFill>
              <a:latin typeface="Calibri"/>
              <a:ea typeface="Calibri"/>
              <a:cs typeface="Calibri"/>
              <a:sym typeface="Calibri"/>
            </a:endParaRPr>
          </a:p>
        </p:txBody>
      </p:sp>
      <p:sp>
        <p:nvSpPr>
          <p:cNvPr id="664" name="Google Shape;664;p22"/>
          <p:cNvSpPr txBox="1">
            <a:spLocks noGrp="1"/>
          </p:cNvSpPr>
          <p:nvPr>
            <p:ph type="title"/>
          </p:nvPr>
        </p:nvSpPr>
        <p:spPr>
          <a:xfrm>
            <a:off x="12769344" y="185567"/>
            <a:ext cx="5347947" cy="3915311"/>
          </a:xfrm>
          <a:prstGeom prst="rect">
            <a:avLst/>
          </a:prstGeom>
          <a:noFill/>
          <a:ln>
            <a:noFill/>
          </a:ln>
        </p:spPr>
        <p:txBody>
          <a:bodyPr spcFirstLastPara="1" wrap="square" lIns="137150" tIns="68575" rIns="137150" bIns="68575" anchor="b" anchorCtr="0">
            <a:noAutofit/>
          </a:bodyPr>
          <a:lstStyle/>
          <a:p>
            <a:pPr marL="0" lvl="0" indent="0" algn="l" rtl="0">
              <a:lnSpc>
                <a:spcPct val="90000"/>
              </a:lnSpc>
              <a:spcBef>
                <a:spcPts val="0"/>
              </a:spcBef>
              <a:spcAft>
                <a:spcPts val="0"/>
              </a:spcAft>
              <a:buClr>
                <a:schemeClr val="dk1"/>
              </a:buClr>
              <a:buSzPts val="2700"/>
              <a:buFont typeface="Calibri"/>
              <a:buNone/>
            </a:pPr>
            <a:r>
              <a:rPr lang="en-US" sz="6200" b="1" dirty="0"/>
              <a:t>Relationship </a:t>
            </a:r>
            <a:r>
              <a:rPr lang="en-US" sz="6200" b="1" i="0" u="none" strike="noStrike" cap="none" dirty="0">
                <a:solidFill>
                  <a:schemeClr val="dk1"/>
                </a:solidFill>
                <a:latin typeface="Calibri"/>
                <a:ea typeface="Calibri"/>
                <a:cs typeface="Calibri"/>
                <a:sym typeface="Calibri"/>
              </a:rPr>
              <a:t>between Top Videos and Categories</a:t>
            </a:r>
            <a:endParaRPr sz="6200" b="0" i="0" u="none" strike="noStrike" cap="none" dirty="0">
              <a:solidFill>
                <a:schemeClr val="dk1"/>
              </a:solidFill>
              <a:latin typeface="Calibri"/>
              <a:ea typeface="Calibri"/>
              <a:cs typeface="Calibri"/>
              <a:sym typeface="Calibri"/>
            </a:endParaRPr>
          </a:p>
        </p:txBody>
      </p:sp>
      <p:sp>
        <p:nvSpPr>
          <p:cNvPr id="665" name="Google Shape;665;p22"/>
          <p:cNvSpPr/>
          <p:nvPr/>
        </p:nvSpPr>
        <p:spPr>
          <a:xfrm flipH="1">
            <a:off x="14832503" y="154022"/>
            <a:ext cx="2862288" cy="2592986"/>
          </a:xfrm>
          <a:prstGeom prst="halfFrame">
            <a:avLst>
              <a:gd name="adj1" fmla="val 3214"/>
              <a:gd name="adj2" fmla="val 3769"/>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a:solidFill>
                <a:schemeClr val="dk1"/>
              </a:solidFill>
              <a:latin typeface="Calibri"/>
              <a:ea typeface="Calibri"/>
              <a:cs typeface="Calibri"/>
              <a:sym typeface="Calibri"/>
            </a:endParaRPr>
          </a:p>
        </p:txBody>
      </p:sp>
      <p:pic>
        <p:nvPicPr>
          <p:cNvPr id="666" name="Google Shape;666;p22" descr="Logo&#10;&#10;Description automatically generated"/>
          <p:cNvPicPr preferRelativeResize="0"/>
          <p:nvPr/>
        </p:nvPicPr>
        <p:blipFill rotWithShape="1">
          <a:blip r:embed="rId3">
            <a:alphaModFix/>
          </a:blip>
          <a:srcRect/>
          <a:stretch/>
        </p:blipFill>
        <p:spPr>
          <a:xfrm>
            <a:off x="15903861" y="8989416"/>
            <a:ext cx="1798353" cy="1266039"/>
          </a:xfrm>
          <a:prstGeom prst="rect">
            <a:avLst/>
          </a:prstGeom>
          <a:noFill/>
          <a:ln>
            <a:noFill/>
          </a:ln>
        </p:spPr>
      </p:pic>
      <p:sp>
        <p:nvSpPr>
          <p:cNvPr id="667" name="Google Shape;667;p22"/>
          <p:cNvSpPr/>
          <p:nvPr/>
        </p:nvSpPr>
        <p:spPr>
          <a:xfrm rot="10800000" flipH="1">
            <a:off x="585786" y="6975809"/>
            <a:ext cx="2862288" cy="2592986"/>
          </a:xfrm>
          <a:prstGeom prst="halfFrame">
            <a:avLst>
              <a:gd name="adj1" fmla="val 5418"/>
              <a:gd name="adj2" fmla="val 6478"/>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a:solidFill>
                <a:schemeClr val="dk1"/>
              </a:solidFill>
              <a:latin typeface="Calibri"/>
              <a:ea typeface="Calibri"/>
              <a:cs typeface="Calibri"/>
              <a:sym typeface="Calibri"/>
            </a:endParaRPr>
          </a:p>
        </p:txBody>
      </p:sp>
      <p:pic>
        <p:nvPicPr>
          <p:cNvPr id="668" name="Google Shape;668;p22" descr="Chart, bar chart&#10;&#10;Description automatically generated"/>
          <p:cNvPicPr preferRelativeResize="0"/>
          <p:nvPr/>
        </p:nvPicPr>
        <p:blipFill rotWithShape="1">
          <a:blip r:embed="rId4">
            <a:alphaModFix/>
          </a:blip>
          <a:srcRect b="2136"/>
          <a:stretch/>
        </p:blipFill>
        <p:spPr>
          <a:xfrm>
            <a:off x="124208" y="0"/>
            <a:ext cx="12464027" cy="10481733"/>
          </a:xfrm>
          <a:prstGeom prst="rect">
            <a:avLst/>
          </a:prstGeom>
          <a:noFill/>
          <a:ln>
            <a:noFill/>
          </a:ln>
        </p:spPr>
      </p:pic>
      <p:sp>
        <p:nvSpPr>
          <p:cNvPr id="669" name="Google Shape;669;p22"/>
          <p:cNvSpPr/>
          <p:nvPr/>
        </p:nvSpPr>
        <p:spPr>
          <a:xfrm>
            <a:off x="12712450" y="4303026"/>
            <a:ext cx="4982400" cy="11211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37125" tIns="137125" rIns="137125" bIns="137125" anchor="ctr" anchorCtr="0">
            <a:noAutofit/>
          </a:bodyPr>
          <a:lstStyle/>
          <a:p>
            <a:pPr marL="0" marR="0" lvl="0" indent="0" algn="l" rtl="0">
              <a:spcBef>
                <a:spcPts val="0"/>
              </a:spcBef>
              <a:spcAft>
                <a:spcPts val="900"/>
              </a:spcAft>
              <a:buClr>
                <a:srgbClr val="FFFFFF"/>
              </a:buClr>
              <a:buSzPts val="4050"/>
              <a:buFont typeface="Calibri"/>
              <a:buNone/>
            </a:pPr>
            <a:r>
              <a:rPr lang="en-US" sz="3400" b="1">
                <a:solidFill>
                  <a:srgbClr val="FFFFFF"/>
                </a:solidFill>
                <a:latin typeface="Calibri"/>
                <a:ea typeface="Calibri"/>
                <a:cs typeface="Calibri"/>
                <a:sym typeface="Calibri"/>
              </a:rPr>
              <a:t>11 of 13 top videos are from music category</a:t>
            </a:r>
            <a:endParaRPr sz="3400"/>
          </a:p>
        </p:txBody>
      </p:sp>
      <p:sp>
        <p:nvSpPr>
          <p:cNvPr id="670" name="Google Shape;670;p22"/>
          <p:cNvSpPr/>
          <p:nvPr/>
        </p:nvSpPr>
        <p:spPr>
          <a:xfrm>
            <a:off x="12712450" y="5702199"/>
            <a:ext cx="4982400" cy="10521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37125" tIns="137125" rIns="137125" bIns="137125" anchor="ctr" anchorCtr="0">
            <a:noAutofit/>
          </a:bodyPr>
          <a:lstStyle/>
          <a:p>
            <a:pPr marL="0" marR="0" lvl="0" indent="0" algn="l" rtl="0">
              <a:spcBef>
                <a:spcPts val="0"/>
              </a:spcBef>
              <a:spcAft>
                <a:spcPts val="900"/>
              </a:spcAft>
              <a:buClr>
                <a:srgbClr val="FFFFFF"/>
              </a:buClr>
              <a:buSzPts val="4050"/>
              <a:buFont typeface="Calibri"/>
              <a:buNone/>
            </a:pPr>
            <a:r>
              <a:rPr lang="en-US" sz="3400" b="1">
                <a:solidFill>
                  <a:srgbClr val="FFFFFF"/>
                </a:solidFill>
                <a:latin typeface="Calibri"/>
                <a:ea typeface="Calibri"/>
                <a:cs typeface="Calibri"/>
                <a:sym typeface="Calibri"/>
              </a:rPr>
              <a:t>8 of 11 music videos belong to Korean music</a:t>
            </a:r>
            <a:endParaRPr sz="3400"/>
          </a:p>
        </p:txBody>
      </p:sp>
      <p:sp>
        <p:nvSpPr>
          <p:cNvPr id="671" name="Google Shape;671;p22"/>
          <p:cNvSpPr/>
          <p:nvPr/>
        </p:nvSpPr>
        <p:spPr>
          <a:xfrm>
            <a:off x="12712450" y="7101401"/>
            <a:ext cx="4982400" cy="10521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37125" tIns="137125" rIns="137125" bIns="137125" anchor="ctr" anchorCtr="0">
            <a:noAutofit/>
          </a:bodyPr>
          <a:lstStyle/>
          <a:p>
            <a:pPr marL="0" marR="0" lvl="0" indent="0" algn="l" rtl="0">
              <a:spcBef>
                <a:spcPts val="0"/>
              </a:spcBef>
              <a:spcAft>
                <a:spcPts val="900"/>
              </a:spcAft>
              <a:buClr>
                <a:srgbClr val="FFFFFF"/>
              </a:buClr>
              <a:buSzPts val="4050"/>
              <a:buFont typeface="Calibri"/>
              <a:buNone/>
            </a:pPr>
            <a:r>
              <a:rPr lang="en-US" sz="3400" b="1">
                <a:solidFill>
                  <a:srgbClr val="FFFFFF"/>
                </a:solidFill>
                <a:latin typeface="Calibri"/>
                <a:ea typeface="Calibri"/>
                <a:cs typeface="Calibri"/>
                <a:sym typeface="Calibri"/>
              </a:rPr>
              <a:t>BTS and BLACKPINK are popular in both countries</a:t>
            </a:r>
            <a:endParaRPr sz="3400"/>
          </a:p>
        </p:txBody>
      </p:sp>
    </p:spTree>
    <p:extLst>
      <p:ext uri="{BB962C8B-B14F-4D97-AF65-F5344CB8AC3E}">
        <p14:creationId xmlns:p14="http://schemas.microsoft.com/office/powerpoint/2010/main" val="4161938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23"/>
          <p:cNvSpPr/>
          <p:nvPr/>
        </p:nvSpPr>
        <p:spPr>
          <a:xfrm flipH="1">
            <a:off x="14824409" y="1309969"/>
            <a:ext cx="2862300" cy="2592900"/>
          </a:xfrm>
          <a:prstGeom prst="halfFrame">
            <a:avLst>
              <a:gd name="adj1" fmla="val 3214"/>
              <a:gd name="adj2" fmla="val 3769"/>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a:solidFill>
                <a:schemeClr val="dk1"/>
              </a:solidFill>
              <a:latin typeface="Calibri"/>
              <a:ea typeface="Calibri"/>
              <a:cs typeface="Calibri"/>
              <a:sym typeface="Calibri"/>
            </a:endParaRPr>
          </a:p>
        </p:txBody>
      </p:sp>
      <p:sp>
        <p:nvSpPr>
          <p:cNvPr id="677" name="Google Shape;677;p23"/>
          <p:cNvSpPr txBox="1">
            <a:spLocks noGrp="1"/>
          </p:cNvSpPr>
          <p:nvPr>
            <p:ph type="title"/>
          </p:nvPr>
        </p:nvSpPr>
        <p:spPr>
          <a:xfrm>
            <a:off x="585786" y="631908"/>
            <a:ext cx="17414700" cy="981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Arial"/>
              <a:buNone/>
            </a:pPr>
            <a:r>
              <a:rPr lang="en-US" sz="5400" b="1" dirty="0"/>
              <a:t>Relationship</a:t>
            </a:r>
            <a:r>
              <a:rPr lang="en-US" sz="5400" b="1" i="0" u="none" strike="noStrike" cap="none" dirty="0">
                <a:solidFill>
                  <a:schemeClr val="dk1"/>
                </a:solidFill>
                <a:latin typeface="Arial"/>
                <a:ea typeface="Arial"/>
                <a:cs typeface="Arial"/>
                <a:sym typeface="Arial"/>
              </a:rPr>
              <a:t> between Top Videos and Categories</a:t>
            </a:r>
            <a:br>
              <a:rPr lang="en-US" sz="5400" b="0" i="0" u="none" strike="noStrike" cap="none" dirty="0">
                <a:solidFill>
                  <a:schemeClr val="dk1"/>
                </a:solidFill>
                <a:latin typeface="Calibri"/>
                <a:ea typeface="Calibri"/>
                <a:cs typeface="Calibri"/>
                <a:sym typeface="Calibri"/>
              </a:rPr>
            </a:br>
            <a:r>
              <a:rPr lang="en-US" sz="5400" b="0" i="0" u="none" strike="noStrike" cap="none" dirty="0">
                <a:solidFill>
                  <a:schemeClr val="dk1"/>
                </a:solidFill>
                <a:latin typeface="Calibri"/>
                <a:ea typeface="Calibri"/>
                <a:cs typeface="Calibri"/>
                <a:sym typeface="Calibri"/>
              </a:rPr>
              <a:t>—Top 500 videos in the US &amp; Japan</a:t>
            </a:r>
            <a:endParaRPr sz="4500" b="0" i="0" u="none" strike="noStrike" cap="none" dirty="0">
              <a:solidFill>
                <a:schemeClr val="dk1"/>
              </a:solidFill>
              <a:latin typeface="Helvetica Neue"/>
              <a:ea typeface="Helvetica Neue"/>
              <a:cs typeface="Helvetica Neue"/>
              <a:sym typeface="Helvetica Neue"/>
            </a:endParaRPr>
          </a:p>
        </p:txBody>
      </p:sp>
      <p:pic>
        <p:nvPicPr>
          <p:cNvPr id="678" name="Google Shape;678;p23"/>
          <p:cNvPicPr preferRelativeResize="0"/>
          <p:nvPr/>
        </p:nvPicPr>
        <p:blipFill rotWithShape="1">
          <a:blip r:embed="rId3">
            <a:alphaModFix/>
          </a:blip>
          <a:srcRect/>
          <a:stretch/>
        </p:blipFill>
        <p:spPr>
          <a:xfrm>
            <a:off x="16202025" y="8720147"/>
            <a:ext cx="1798353" cy="1266039"/>
          </a:xfrm>
          <a:prstGeom prst="rect">
            <a:avLst/>
          </a:prstGeom>
          <a:noFill/>
          <a:ln>
            <a:noFill/>
          </a:ln>
        </p:spPr>
      </p:pic>
      <p:sp>
        <p:nvSpPr>
          <p:cNvPr id="679" name="Google Shape;679;p23"/>
          <p:cNvSpPr/>
          <p:nvPr/>
        </p:nvSpPr>
        <p:spPr>
          <a:xfrm rot="10800000" flipH="1">
            <a:off x="585786" y="6975895"/>
            <a:ext cx="2862300" cy="2592900"/>
          </a:xfrm>
          <a:prstGeom prst="halfFrame">
            <a:avLst>
              <a:gd name="adj1" fmla="val 5418"/>
              <a:gd name="adj2" fmla="val 6478"/>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50">
              <a:solidFill>
                <a:schemeClr val="dk1"/>
              </a:solidFill>
              <a:latin typeface="Calibri"/>
              <a:ea typeface="Calibri"/>
              <a:cs typeface="Calibri"/>
              <a:sym typeface="Calibri"/>
            </a:endParaRPr>
          </a:p>
        </p:txBody>
      </p:sp>
      <p:pic>
        <p:nvPicPr>
          <p:cNvPr id="680" name="Google Shape;680;p23"/>
          <p:cNvPicPr preferRelativeResize="0"/>
          <p:nvPr/>
        </p:nvPicPr>
        <p:blipFill>
          <a:blip r:embed="rId4">
            <a:alphaModFix/>
          </a:blip>
          <a:stretch>
            <a:fillRect/>
          </a:stretch>
        </p:blipFill>
        <p:spPr>
          <a:xfrm>
            <a:off x="585775" y="1954450"/>
            <a:ext cx="15057924" cy="7614350"/>
          </a:xfrm>
          <a:prstGeom prst="rect">
            <a:avLst/>
          </a:prstGeom>
          <a:noFill/>
          <a:ln>
            <a:noFill/>
          </a:ln>
        </p:spPr>
      </p:pic>
      <p:sp>
        <p:nvSpPr>
          <p:cNvPr id="681" name="Google Shape;681;p23"/>
          <p:cNvSpPr/>
          <p:nvPr/>
        </p:nvSpPr>
        <p:spPr>
          <a:xfrm>
            <a:off x="12267150" y="4080324"/>
            <a:ext cx="5217000" cy="18681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37125" tIns="137125" rIns="137125" bIns="137125" anchor="ctr" anchorCtr="0">
            <a:noAutofit/>
          </a:bodyPr>
          <a:lstStyle/>
          <a:p>
            <a:pPr marL="0" marR="0" lvl="0" indent="0" algn="l" rtl="0">
              <a:spcBef>
                <a:spcPts val="0"/>
              </a:spcBef>
              <a:spcAft>
                <a:spcPts val="0"/>
              </a:spcAft>
              <a:buClr>
                <a:srgbClr val="FFFFFF"/>
              </a:buClr>
              <a:buSzPts val="3600"/>
              <a:buFont typeface="Calibri"/>
              <a:buNone/>
            </a:pPr>
            <a:r>
              <a:rPr lang="en-US" sz="3600" b="1">
                <a:solidFill>
                  <a:srgbClr val="FFFFFF"/>
                </a:solidFill>
                <a:latin typeface="Calibri"/>
                <a:ea typeface="Calibri"/>
                <a:cs typeface="Calibri"/>
                <a:sym typeface="Calibri"/>
              </a:rPr>
              <a:t>Music is the biggest part</a:t>
            </a:r>
            <a:endParaRPr sz="3600" b="1">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710589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856031" y="5143500"/>
            <a:ext cx="3433286" cy="5143500"/>
          </a:xfrm>
          <a:prstGeom prst="rect">
            <a:avLst/>
          </a:prstGeom>
          <a:solidFill>
            <a:srgbClr val="0050F5"/>
          </a:solidFill>
        </p:spPr>
      </p:sp>
      <p:sp>
        <p:nvSpPr>
          <p:cNvPr id="3" name="AutoShape 3"/>
          <p:cNvSpPr/>
          <p:nvPr/>
        </p:nvSpPr>
        <p:spPr>
          <a:xfrm>
            <a:off x="14854714" y="0"/>
            <a:ext cx="3433286" cy="5143500"/>
          </a:xfrm>
          <a:prstGeom prst="rect">
            <a:avLst/>
          </a:prstGeom>
          <a:solidFill>
            <a:srgbClr val="FE4C00"/>
          </a:solidFill>
        </p:spPr>
      </p:sp>
      <p:pic>
        <p:nvPicPr>
          <p:cNvPr id="4" name="Picture 4"/>
          <p:cNvPicPr>
            <a:picLocks noChangeAspect="1"/>
          </p:cNvPicPr>
          <p:nvPr/>
        </p:nvPicPr>
        <p:blipFill>
          <a:blip r:embed="rId2"/>
          <a:srcRect/>
          <a:stretch>
            <a:fillRect/>
          </a:stretch>
        </p:blipFill>
        <p:spPr>
          <a:xfrm>
            <a:off x="16753804" y="1028700"/>
            <a:ext cx="505496" cy="505496"/>
          </a:xfrm>
          <a:prstGeom prst="rect">
            <a:avLst/>
          </a:prstGeom>
        </p:spPr>
      </p:pic>
      <p:pic>
        <p:nvPicPr>
          <p:cNvPr id="5" name="Picture 5"/>
          <p:cNvPicPr>
            <a:picLocks noChangeAspect="1"/>
          </p:cNvPicPr>
          <p:nvPr/>
        </p:nvPicPr>
        <p:blipFill>
          <a:blip r:embed="rId3"/>
          <a:srcRect/>
          <a:stretch>
            <a:fillRect/>
          </a:stretch>
        </p:blipFill>
        <p:spPr>
          <a:xfrm>
            <a:off x="13127314" y="849729"/>
            <a:ext cx="3444043" cy="3444043"/>
          </a:xfrm>
          <a:prstGeom prst="rect">
            <a:avLst/>
          </a:prstGeom>
        </p:spPr>
      </p:pic>
      <p:pic>
        <p:nvPicPr>
          <p:cNvPr id="6" name="Picture 6"/>
          <p:cNvPicPr>
            <a:picLocks noChangeAspect="1"/>
          </p:cNvPicPr>
          <p:nvPr/>
        </p:nvPicPr>
        <p:blipFill>
          <a:blip r:embed="rId4"/>
          <a:srcRect/>
          <a:stretch>
            <a:fillRect/>
          </a:stretch>
        </p:blipFill>
        <p:spPr>
          <a:xfrm>
            <a:off x="9712531" y="5143500"/>
            <a:ext cx="5143500" cy="5143500"/>
          </a:xfrm>
          <a:prstGeom prst="rect">
            <a:avLst/>
          </a:prstGeom>
        </p:spPr>
      </p:pic>
      <p:sp>
        <p:nvSpPr>
          <p:cNvPr id="7" name="TextBox 7"/>
          <p:cNvSpPr txBox="1"/>
          <p:nvPr/>
        </p:nvSpPr>
        <p:spPr>
          <a:xfrm>
            <a:off x="3848517" y="3771900"/>
            <a:ext cx="10362142" cy="3253904"/>
          </a:xfrm>
          <a:prstGeom prst="rect">
            <a:avLst/>
          </a:prstGeom>
        </p:spPr>
        <p:txBody>
          <a:bodyPr wrap="square" lIns="0" tIns="0" rIns="0" bIns="0" rtlCol="0" anchor="t">
            <a:spAutoFit/>
          </a:bodyPr>
          <a:lstStyle/>
          <a:p>
            <a:pPr>
              <a:lnSpc>
                <a:spcPts val="13200"/>
              </a:lnSpc>
            </a:pPr>
            <a:r>
              <a:rPr lang="en" sz="9600" b="1" dirty="0"/>
              <a:t>YouTube Channel Analysis</a:t>
            </a:r>
            <a:endParaRPr lang="en-US" sz="12000" dirty="0">
              <a:solidFill>
                <a:srgbClr val="000000"/>
              </a:solidFill>
              <a:latin typeface="Muli Bold Bold"/>
            </a:endParaRPr>
          </a:p>
        </p:txBody>
      </p:sp>
      <p:pic>
        <p:nvPicPr>
          <p:cNvPr id="13" name="Picture 13"/>
          <p:cNvPicPr>
            <a:picLocks noChangeAspect="1"/>
          </p:cNvPicPr>
          <p:nvPr/>
        </p:nvPicPr>
        <p:blipFill>
          <a:blip r:embed="rId5"/>
          <a:srcRect/>
          <a:stretch>
            <a:fillRect/>
          </a:stretch>
        </p:blipFill>
        <p:spPr>
          <a:xfrm rot="5400000">
            <a:off x="14857349" y="7436703"/>
            <a:ext cx="2850297" cy="2850297"/>
          </a:xfrm>
          <a:prstGeom prst="rect">
            <a:avLst/>
          </a:prstGeom>
        </p:spPr>
      </p:pic>
      <p:pic>
        <p:nvPicPr>
          <p:cNvPr id="14" name="Google Shape;55;p13">
            <a:extLst>
              <a:ext uri="{FF2B5EF4-FFF2-40B4-BE49-F238E27FC236}">
                <a16:creationId xmlns:a16="http://schemas.microsoft.com/office/drawing/2014/main" id="{EF9B7A92-3BD6-CF4C-80A4-882572B59921}"/>
              </a:ext>
            </a:extLst>
          </p:cNvPr>
          <p:cNvPicPr preferRelativeResize="0"/>
          <p:nvPr/>
        </p:nvPicPr>
        <p:blipFill>
          <a:blip r:embed="rId6">
            <a:alphaModFix/>
          </a:blip>
          <a:stretch>
            <a:fillRect/>
          </a:stretch>
        </p:blipFill>
        <p:spPr>
          <a:xfrm>
            <a:off x="658" y="2086412"/>
            <a:ext cx="3431969" cy="6114176"/>
          </a:xfrm>
          <a:prstGeom prst="rect">
            <a:avLst/>
          </a:prstGeom>
          <a:noFill/>
          <a:ln>
            <a:noFill/>
          </a:ln>
        </p:spPr>
      </p:pic>
    </p:spTree>
    <p:extLst>
      <p:ext uri="{BB962C8B-B14F-4D97-AF65-F5344CB8AC3E}">
        <p14:creationId xmlns:p14="http://schemas.microsoft.com/office/powerpoint/2010/main" val="2967094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7586921" y="81390"/>
            <a:ext cx="9379515" cy="4881818"/>
            <a:chOff x="-324988" y="-120238"/>
            <a:chExt cx="9177431" cy="4884618"/>
          </a:xfrm>
        </p:grpSpPr>
        <p:sp>
          <p:nvSpPr>
            <p:cNvPr id="5" name="TextBox 5"/>
            <p:cNvSpPr txBox="1"/>
            <p:nvPr/>
          </p:nvSpPr>
          <p:spPr>
            <a:xfrm>
              <a:off x="-162495" y="-120238"/>
              <a:ext cx="8852443" cy="1051853"/>
            </a:xfrm>
            <a:prstGeom prst="rect">
              <a:avLst/>
            </a:prstGeom>
          </p:spPr>
          <p:txBody>
            <a:bodyPr lIns="0" tIns="0" rIns="0" bIns="0" rtlCol="0" anchor="t">
              <a:spAutoFit/>
            </a:bodyPr>
            <a:lstStyle/>
            <a:p>
              <a:pPr>
                <a:lnSpc>
                  <a:spcPts val="9350"/>
                </a:lnSpc>
              </a:pPr>
              <a:r>
                <a:rPr lang="en-US" sz="4800" dirty="0">
                  <a:solidFill>
                    <a:srgbClr val="000000"/>
                  </a:solidFill>
                  <a:latin typeface="Muli Bold Bold"/>
                </a:rPr>
                <a:t>Getting to know our dataset</a:t>
              </a:r>
            </a:p>
          </p:txBody>
        </p:sp>
        <p:sp>
          <p:nvSpPr>
            <p:cNvPr id="7" name="TextBox 7"/>
            <p:cNvSpPr txBox="1"/>
            <p:nvPr/>
          </p:nvSpPr>
          <p:spPr>
            <a:xfrm>
              <a:off x="-324988" y="1200080"/>
              <a:ext cx="9177431" cy="3564300"/>
            </a:xfrm>
            <a:prstGeom prst="rect">
              <a:avLst/>
            </a:prstGeom>
          </p:spPr>
          <p:txBody>
            <a:bodyPr wrap="square" lIns="0" tIns="0" rIns="0" bIns="0" rtlCol="0" anchor="t">
              <a:spAutoFit/>
            </a:bodyPr>
            <a:lstStyle/>
            <a:p>
              <a:pPr marL="330200" lvl="1" indent="-165100">
                <a:lnSpc>
                  <a:spcPts val="2799"/>
                </a:lnSpc>
                <a:buFont typeface="Arial"/>
                <a:buChar char="•"/>
              </a:pPr>
              <a:r>
                <a:rPr lang="en-US" sz="2400" spc="20" dirty="0">
                  <a:solidFill>
                    <a:srgbClr val="000000"/>
                  </a:solidFill>
                  <a:latin typeface="Muli Regular"/>
                </a:rPr>
                <a:t>Dataset: </a:t>
              </a:r>
              <a:r>
                <a:rPr lang="en-US" sz="2400" b="1" spc="20" dirty="0">
                  <a:solidFill>
                    <a:srgbClr val="D21B2C"/>
                  </a:solidFill>
                  <a:latin typeface="Muli Regular"/>
                </a:rPr>
                <a:t>71,868 </a:t>
              </a:r>
              <a:r>
                <a:rPr lang="en-US" sz="2400" spc="20" dirty="0">
                  <a:solidFill>
                    <a:srgbClr val="000000"/>
                  </a:solidFill>
                  <a:latin typeface="Muli Regular"/>
                </a:rPr>
                <a:t>entries, </a:t>
              </a:r>
              <a:r>
                <a:rPr lang="en-US" sz="2400" b="1" spc="20" dirty="0">
                  <a:solidFill>
                    <a:srgbClr val="D21B2C"/>
                  </a:solidFill>
                  <a:latin typeface="Muli Regular"/>
                </a:rPr>
                <a:t>16 </a:t>
              </a:r>
              <a:r>
                <a:rPr lang="en-US" sz="2400" spc="20" dirty="0">
                  <a:solidFill>
                    <a:srgbClr val="000000"/>
                  </a:solidFill>
                  <a:latin typeface="Muli Regular"/>
                </a:rPr>
                <a:t>columns. Data were collected in the year of 2018 and 2020. </a:t>
              </a:r>
            </a:p>
            <a:p>
              <a:pPr marL="165100" lvl="1">
                <a:lnSpc>
                  <a:spcPts val="2799"/>
                </a:lnSpc>
              </a:pPr>
              <a:endParaRPr lang="en-US" sz="2400" spc="20" dirty="0">
                <a:solidFill>
                  <a:srgbClr val="000000"/>
                </a:solidFill>
                <a:latin typeface="Muli Regular"/>
              </a:endParaRPr>
            </a:p>
            <a:p>
              <a:pPr marL="330200" lvl="1" indent="-165100">
                <a:lnSpc>
                  <a:spcPts val="2799"/>
                </a:lnSpc>
                <a:buFont typeface="Arial"/>
                <a:buChar char="•"/>
              </a:pPr>
              <a:r>
                <a:rPr lang="en-US" sz="2400" spc="20" dirty="0">
                  <a:solidFill>
                    <a:srgbClr val="000000"/>
                  </a:solidFill>
                  <a:latin typeface="Muli Regular"/>
                </a:rPr>
                <a:t>On average, we have data on about </a:t>
              </a:r>
              <a:r>
                <a:rPr lang="en-US" sz="2400" b="1" spc="20" dirty="0">
                  <a:solidFill>
                    <a:srgbClr val="D21B2C"/>
                  </a:solidFill>
                  <a:latin typeface="Muli Regular"/>
                </a:rPr>
                <a:t>318</a:t>
              </a:r>
              <a:r>
                <a:rPr lang="en-US" sz="2400" spc="20" dirty="0">
                  <a:solidFill>
                    <a:srgbClr val="000000"/>
                  </a:solidFill>
                  <a:latin typeface="Muli Regular"/>
                </a:rPr>
                <a:t> trending videos per day for a total of </a:t>
              </a:r>
              <a:r>
                <a:rPr lang="en-US" sz="2400" b="1" spc="20" dirty="0">
                  <a:solidFill>
                    <a:srgbClr val="D21B2C"/>
                  </a:solidFill>
                  <a:latin typeface="Muli Regular"/>
                </a:rPr>
                <a:t>226</a:t>
              </a:r>
              <a:r>
                <a:rPr lang="en-US" sz="2400" spc="20" dirty="0">
                  <a:solidFill>
                    <a:srgbClr val="000000"/>
                  </a:solidFill>
                  <a:latin typeface="Muli Regular"/>
                </a:rPr>
                <a:t> days</a:t>
              </a:r>
            </a:p>
            <a:p>
              <a:pPr marL="165100" lvl="1">
                <a:lnSpc>
                  <a:spcPts val="2799"/>
                </a:lnSpc>
              </a:pPr>
              <a:endParaRPr lang="en-US" sz="2400" spc="20" dirty="0">
                <a:solidFill>
                  <a:srgbClr val="000000"/>
                </a:solidFill>
                <a:latin typeface="Muli Regular"/>
              </a:endParaRPr>
            </a:p>
            <a:p>
              <a:pPr marL="330200" lvl="1" indent="-165100">
                <a:lnSpc>
                  <a:spcPts val="2799"/>
                </a:lnSpc>
                <a:buFont typeface="Arial"/>
                <a:buChar char="•"/>
              </a:pPr>
              <a:r>
                <a:rPr lang="en-US" sz="2400" spc="20" dirty="0">
                  <a:solidFill>
                    <a:srgbClr val="000000"/>
                  </a:solidFill>
                  <a:latin typeface="Muli Regular"/>
                </a:rPr>
                <a:t>According to our dataset, for U.S videos, there were </a:t>
              </a:r>
              <a:r>
                <a:rPr lang="en-US" sz="2400" b="1" spc="20" dirty="0">
                  <a:solidFill>
                    <a:srgbClr val="D21B2C"/>
                  </a:solidFill>
                  <a:latin typeface="Muli Regular"/>
                </a:rPr>
                <a:t>195.58</a:t>
              </a:r>
              <a:r>
                <a:rPr lang="en-US" sz="2400" spc="20" dirty="0">
                  <a:solidFill>
                    <a:srgbClr val="000000"/>
                  </a:solidFill>
                  <a:latin typeface="Muli Regular"/>
                </a:rPr>
                <a:t> videos trending on YouTube each day on average. For Japan videos, the number is </a:t>
              </a:r>
              <a:r>
                <a:rPr lang="en-US" sz="2400" b="1" spc="20" dirty="0">
                  <a:solidFill>
                    <a:srgbClr val="D21B2C"/>
                  </a:solidFill>
                  <a:latin typeface="Muli Regular"/>
                </a:rPr>
                <a:t>150.0</a:t>
              </a:r>
              <a:endParaRPr lang="en-US" sz="2000" spc="20" dirty="0">
                <a:solidFill>
                  <a:srgbClr val="000000"/>
                </a:solidFill>
                <a:latin typeface="Muli Regular"/>
              </a:endParaRPr>
            </a:p>
            <a:p>
              <a:pPr marL="330200" lvl="1" indent="-165100">
                <a:lnSpc>
                  <a:spcPts val="2799"/>
                </a:lnSpc>
                <a:buFont typeface="Arial"/>
                <a:buChar char="•"/>
              </a:pPr>
              <a:endParaRPr lang="en-US" sz="2000" spc="20" dirty="0">
                <a:solidFill>
                  <a:srgbClr val="000000"/>
                </a:solidFill>
                <a:latin typeface="Muli Regular"/>
              </a:endParaRPr>
            </a:p>
          </p:txBody>
        </p:sp>
      </p:grpSp>
      <p:sp>
        <p:nvSpPr>
          <p:cNvPr id="8" name="AutoShape 8"/>
          <p:cNvSpPr/>
          <p:nvPr/>
        </p:nvSpPr>
        <p:spPr>
          <a:xfrm>
            <a:off x="3545294" y="5143500"/>
            <a:ext cx="3545294" cy="5143500"/>
          </a:xfrm>
          <a:prstGeom prst="rect">
            <a:avLst/>
          </a:prstGeom>
          <a:solidFill>
            <a:srgbClr val="FFDF2B"/>
          </a:solidFill>
        </p:spPr>
      </p:sp>
      <p:sp>
        <p:nvSpPr>
          <p:cNvPr id="9" name="AutoShape 9"/>
          <p:cNvSpPr/>
          <p:nvPr/>
        </p:nvSpPr>
        <p:spPr>
          <a:xfrm>
            <a:off x="0" y="5143500"/>
            <a:ext cx="3545294" cy="5143500"/>
          </a:xfrm>
          <a:prstGeom prst="rect">
            <a:avLst/>
          </a:prstGeom>
          <a:solidFill>
            <a:srgbClr val="FE4C00"/>
          </a:solidFill>
        </p:spPr>
      </p:sp>
      <p:pic>
        <p:nvPicPr>
          <p:cNvPr id="10" name="Picture 10"/>
          <p:cNvPicPr>
            <a:picLocks noChangeAspect="1"/>
          </p:cNvPicPr>
          <p:nvPr/>
        </p:nvPicPr>
        <p:blipFill>
          <a:blip r:embed="rId3"/>
          <a:srcRect/>
          <a:stretch>
            <a:fillRect/>
          </a:stretch>
        </p:blipFill>
        <p:spPr>
          <a:xfrm rot="5400000">
            <a:off x="3545294" y="6741925"/>
            <a:ext cx="3545294" cy="3545294"/>
          </a:xfrm>
          <a:prstGeom prst="rect">
            <a:avLst/>
          </a:prstGeom>
        </p:spPr>
      </p:pic>
      <p:pic>
        <p:nvPicPr>
          <p:cNvPr id="11" name="Picture 11"/>
          <p:cNvPicPr>
            <a:picLocks noChangeAspect="1"/>
          </p:cNvPicPr>
          <p:nvPr/>
        </p:nvPicPr>
        <p:blipFill>
          <a:blip r:embed="rId4"/>
          <a:srcRect/>
          <a:stretch>
            <a:fillRect/>
          </a:stretch>
        </p:blipFill>
        <p:spPr>
          <a:xfrm>
            <a:off x="1169958" y="2911453"/>
            <a:ext cx="2324100" cy="2324100"/>
          </a:xfrm>
          <a:prstGeom prst="rect">
            <a:avLst/>
          </a:prstGeom>
        </p:spPr>
      </p:pic>
      <p:pic>
        <p:nvPicPr>
          <p:cNvPr id="21" name="Picture 20">
            <a:extLst>
              <a:ext uri="{FF2B5EF4-FFF2-40B4-BE49-F238E27FC236}">
                <a16:creationId xmlns:a16="http://schemas.microsoft.com/office/drawing/2014/main" id="{52567159-DEE3-4128-8593-CDDDB49050A7}"/>
              </a:ext>
            </a:extLst>
          </p:cNvPr>
          <p:cNvPicPr>
            <a:picLocks noChangeAspect="1"/>
          </p:cNvPicPr>
          <p:nvPr/>
        </p:nvPicPr>
        <p:blipFill>
          <a:blip r:embed="rId5"/>
          <a:stretch>
            <a:fillRect/>
          </a:stretch>
        </p:blipFill>
        <p:spPr>
          <a:xfrm>
            <a:off x="3494058" y="2901029"/>
            <a:ext cx="3596530" cy="2357688"/>
          </a:xfrm>
          <a:prstGeom prst="rect">
            <a:avLst/>
          </a:prstGeom>
        </p:spPr>
      </p:pic>
      <p:sp>
        <p:nvSpPr>
          <p:cNvPr id="18" name="TextBox 12">
            <a:extLst>
              <a:ext uri="{FF2B5EF4-FFF2-40B4-BE49-F238E27FC236}">
                <a16:creationId xmlns:a16="http://schemas.microsoft.com/office/drawing/2014/main" id="{60255D91-6234-4285-8AE1-AD62E4BAF348}"/>
              </a:ext>
            </a:extLst>
          </p:cNvPr>
          <p:cNvSpPr txBox="1"/>
          <p:nvPr/>
        </p:nvSpPr>
        <p:spPr>
          <a:xfrm>
            <a:off x="901939" y="1132640"/>
            <a:ext cx="536037" cy="536622"/>
          </a:xfrm>
          <a:prstGeom prst="rect">
            <a:avLst/>
          </a:prstGeom>
        </p:spPr>
        <p:txBody>
          <a:bodyPr wrap="square" lIns="0" tIns="0" rIns="0" bIns="0" rtlCol="0" anchor="t">
            <a:spAutoFit/>
          </a:bodyPr>
          <a:lstStyle/>
          <a:p>
            <a:pPr algn="ctr">
              <a:lnSpc>
                <a:spcPts val="2200"/>
              </a:lnSpc>
            </a:pPr>
            <a:r>
              <a:rPr lang="en-US" sz="1400" dirty="0">
                <a:solidFill>
                  <a:srgbClr val="FFFFFF"/>
                </a:solidFill>
                <a:latin typeface="Muli Bold Bold"/>
              </a:rPr>
              <a:t>Team 6</a:t>
            </a:r>
            <a:endParaRPr lang="en-US" sz="1200" dirty="0">
              <a:solidFill>
                <a:srgbClr val="FFFFFF"/>
              </a:solidFill>
              <a:latin typeface="Muli Bold Bold"/>
            </a:endParaRPr>
          </a:p>
        </p:txBody>
      </p:sp>
      <p:grpSp>
        <p:nvGrpSpPr>
          <p:cNvPr id="25" name="Group 12">
            <a:extLst>
              <a:ext uri="{FF2B5EF4-FFF2-40B4-BE49-F238E27FC236}">
                <a16:creationId xmlns:a16="http://schemas.microsoft.com/office/drawing/2014/main" id="{4505BCA3-E854-4B1E-8D1B-89182F037A81}"/>
              </a:ext>
            </a:extLst>
          </p:cNvPr>
          <p:cNvGrpSpPr/>
          <p:nvPr/>
        </p:nvGrpSpPr>
        <p:grpSpPr>
          <a:xfrm>
            <a:off x="875174" y="1011684"/>
            <a:ext cx="778534" cy="778534"/>
            <a:chOff x="0" y="0"/>
            <a:chExt cx="1038045" cy="1038045"/>
          </a:xfrm>
        </p:grpSpPr>
        <p:grpSp>
          <p:nvGrpSpPr>
            <p:cNvPr id="26" name="Group 13">
              <a:extLst>
                <a:ext uri="{FF2B5EF4-FFF2-40B4-BE49-F238E27FC236}">
                  <a16:creationId xmlns:a16="http://schemas.microsoft.com/office/drawing/2014/main" id="{15C58215-6CEF-4CF6-8B46-1D7178EC5DF6}"/>
                </a:ext>
              </a:extLst>
            </p:cNvPr>
            <p:cNvGrpSpPr/>
            <p:nvPr/>
          </p:nvGrpSpPr>
          <p:grpSpPr>
            <a:xfrm>
              <a:off x="0" y="0"/>
              <a:ext cx="1038045" cy="1038045"/>
              <a:chOff x="0" y="0"/>
              <a:chExt cx="6350000" cy="6350000"/>
            </a:xfrm>
          </p:grpSpPr>
          <p:sp>
            <p:nvSpPr>
              <p:cNvPr id="28" name="Freeform 14">
                <a:extLst>
                  <a:ext uri="{FF2B5EF4-FFF2-40B4-BE49-F238E27FC236}">
                    <a16:creationId xmlns:a16="http://schemas.microsoft.com/office/drawing/2014/main" id="{5A5BCE59-FDEF-4514-A159-C324E8774ED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4C00"/>
              </a:solidFill>
            </p:spPr>
          </p:sp>
        </p:grpSp>
        <p:sp>
          <p:nvSpPr>
            <p:cNvPr id="27" name="TextBox 15">
              <a:extLst>
                <a:ext uri="{FF2B5EF4-FFF2-40B4-BE49-F238E27FC236}">
                  <a16:creationId xmlns:a16="http://schemas.microsoft.com/office/drawing/2014/main" id="{FAC1137E-F62F-4347-A34F-B46B723A8880}"/>
                </a:ext>
              </a:extLst>
            </p:cNvPr>
            <p:cNvSpPr txBox="1"/>
            <p:nvPr/>
          </p:nvSpPr>
          <p:spPr>
            <a:xfrm>
              <a:off x="198887" y="328667"/>
              <a:ext cx="640272" cy="390236"/>
            </a:xfrm>
            <a:prstGeom prst="rect">
              <a:avLst/>
            </a:prstGeom>
          </p:spPr>
          <p:txBody>
            <a:bodyPr lIns="0" tIns="0" rIns="0" bIns="0" rtlCol="0" anchor="t">
              <a:spAutoFit/>
            </a:bodyPr>
            <a:lstStyle/>
            <a:p>
              <a:pPr algn="ctr">
                <a:lnSpc>
                  <a:spcPts val="2200"/>
                </a:lnSpc>
              </a:pPr>
              <a:endParaRPr lang="en-US" sz="2000" dirty="0">
                <a:solidFill>
                  <a:srgbClr val="FFFFFF"/>
                </a:solidFill>
                <a:latin typeface="Muli Bold Bold"/>
              </a:endParaRPr>
            </a:p>
          </p:txBody>
        </p:sp>
      </p:grpSp>
      <p:sp>
        <p:nvSpPr>
          <p:cNvPr id="29" name="TextBox 12">
            <a:extLst>
              <a:ext uri="{FF2B5EF4-FFF2-40B4-BE49-F238E27FC236}">
                <a16:creationId xmlns:a16="http://schemas.microsoft.com/office/drawing/2014/main" id="{B856E37C-1389-4DB1-A346-E2CAB46E1FC9}"/>
              </a:ext>
            </a:extLst>
          </p:cNvPr>
          <p:cNvSpPr txBox="1"/>
          <p:nvPr/>
        </p:nvSpPr>
        <p:spPr>
          <a:xfrm>
            <a:off x="982149" y="1143064"/>
            <a:ext cx="536037" cy="536622"/>
          </a:xfrm>
          <a:prstGeom prst="rect">
            <a:avLst/>
          </a:prstGeom>
        </p:spPr>
        <p:txBody>
          <a:bodyPr wrap="square" lIns="0" tIns="0" rIns="0" bIns="0" rtlCol="0" anchor="t">
            <a:spAutoFit/>
          </a:bodyPr>
          <a:lstStyle/>
          <a:p>
            <a:pPr algn="ctr">
              <a:lnSpc>
                <a:spcPts val="2200"/>
              </a:lnSpc>
            </a:pPr>
            <a:r>
              <a:rPr lang="en-US" sz="1400" dirty="0">
                <a:solidFill>
                  <a:srgbClr val="FFFFFF"/>
                </a:solidFill>
                <a:latin typeface="Muli Bold Bold"/>
              </a:rPr>
              <a:t>Team 6</a:t>
            </a:r>
            <a:endParaRPr lang="en-US" sz="1200" dirty="0">
              <a:solidFill>
                <a:srgbClr val="FFFFFF"/>
              </a:solidFill>
              <a:latin typeface="Muli Bold Bold"/>
            </a:endParaRPr>
          </a:p>
        </p:txBody>
      </p:sp>
      <p:pic>
        <p:nvPicPr>
          <p:cNvPr id="6" name="Picture 5" descr="Chart, funnel chart&#10;&#10;Description automatically generated">
            <a:extLst>
              <a:ext uri="{FF2B5EF4-FFF2-40B4-BE49-F238E27FC236}">
                <a16:creationId xmlns:a16="http://schemas.microsoft.com/office/drawing/2014/main" id="{D6926BAA-8D70-49CF-B52C-AF62D54C8F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9065" y="4963208"/>
            <a:ext cx="10081911" cy="511296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8287150" y="1694300"/>
            <a:ext cx="9688800"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3600" b="1"/>
              <a:t>ChildishGambinoVEVO</a:t>
            </a:r>
            <a:endParaRPr sz="3600" b="1"/>
          </a:p>
        </p:txBody>
      </p:sp>
      <p:sp>
        <p:nvSpPr>
          <p:cNvPr id="61" name="Google Shape;61;p14"/>
          <p:cNvSpPr txBox="1"/>
          <p:nvPr/>
        </p:nvSpPr>
        <p:spPr>
          <a:xfrm>
            <a:off x="2643876" y="464350"/>
            <a:ext cx="13838400"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4000" b="1"/>
              <a:t>Top 5 Most Viewed Channels in 2018 for US and Japan</a:t>
            </a:r>
            <a:endParaRPr sz="4000" b="1"/>
          </a:p>
        </p:txBody>
      </p:sp>
      <p:pic>
        <p:nvPicPr>
          <p:cNvPr id="62" name="Google Shape;62;p14"/>
          <p:cNvPicPr preferRelativeResize="0"/>
          <p:nvPr/>
        </p:nvPicPr>
        <p:blipFill>
          <a:blip r:embed="rId3">
            <a:alphaModFix/>
          </a:blip>
          <a:stretch>
            <a:fillRect/>
          </a:stretch>
        </p:blipFill>
        <p:spPr>
          <a:xfrm>
            <a:off x="409600" y="1607200"/>
            <a:ext cx="7279500" cy="8086576"/>
          </a:xfrm>
          <a:prstGeom prst="rect">
            <a:avLst/>
          </a:prstGeom>
          <a:noFill/>
          <a:ln>
            <a:noFill/>
          </a:ln>
        </p:spPr>
      </p:pic>
      <p:sp>
        <p:nvSpPr>
          <p:cNvPr id="63" name="Google Shape;63;p14"/>
          <p:cNvSpPr txBox="1"/>
          <p:nvPr/>
        </p:nvSpPr>
        <p:spPr>
          <a:xfrm>
            <a:off x="8479100" y="5143500"/>
            <a:ext cx="6000000" cy="11418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4000" b="1">
                <a:solidFill>
                  <a:schemeClr val="dk1"/>
                </a:solidFill>
              </a:rPr>
              <a:t>ibighit</a:t>
            </a:r>
            <a:endParaRPr sz="5600"/>
          </a:p>
        </p:txBody>
      </p:sp>
      <p:sp>
        <p:nvSpPr>
          <p:cNvPr id="64" name="Google Shape;64;p14"/>
          <p:cNvSpPr/>
          <p:nvPr/>
        </p:nvSpPr>
        <p:spPr>
          <a:xfrm>
            <a:off x="9254350" y="2924250"/>
            <a:ext cx="2478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dirty="0">
                <a:solidFill>
                  <a:srgbClr val="FFFFFF"/>
                </a:solidFill>
              </a:rPr>
              <a:t>TOP #1</a:t>
            </a:r>
          </a:p>
          <a:p>
            <a:pPr marL="0" lvl="0" indent="0" algn="ctr" rtl="0">
              <a:spcBef>
                <a:spcPts val="0"/>
              </a:spcBef>
              <a:spcAft>
                <a:spcPts val="0"/>
              </a:spcAft>
              <a:buNone/>
            </a:pPr>
            <a:r>
              <a:rPr lang="en" sz="1600" b="1" dirty="0">
                <a:solidFill>
                  <a:srgbClr val="FFFFFF"/>
                </a:solidFill>
              </a:rPr>
              <a:t>US Channels</a:t>
            </a:r>
          </a:p>
        </p:txBody>
      </p:sp>
      <p:sp>
        <p:nvSpPr>
          <p:cNvPr id="65" name="Google Shape;65;p14"/>
          <p:cNvSpPr/>
          <p:nvPr/>
        </p:nvSpPr>
        <p:spPr>
          <a:xfrm>
            <a:off x="12178100" y="2924250"/>
            <a:ext cx="2301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dirty="0">
                <a:solidFill>
                  <a:srgbClr val="FFFFFF"/>
                </a:solidFill>
              </a:rPr>
              <a:t>3.7B</a:t>
            </a:r>
            <a:endParaRPr sz="3200" b="1" dirty="0">
              <a:solidFill>
                <a:srgbClr val="FFFFFF"/>
              </a:solidFill>
            </a:endParaRPr>
          </a:p>
          <a:p>
            <a:pPr marL="0" lvl="0" indent="0" algn="ctr" rtl="0">
              <a:spcBef>
                <a:spcPts val="0"/>
              </a:spcBef>
              <a:spcAft>
                <a:spcPts val="0"/>
              </a:spcAft>
              <a:buNone/>
            </a:pPr>
            <a:r>
              <a:rPr lang="en" sz="2000" b="1" dirty="0">
                <a:solidFill>
                  <a:srgbClr val="FFFFFF"/>
                </a:solidFill>
              </a:rPr>
              <a:t>Views</a:t>
            </a:r>
            <a:endParaRPr sz="2000" b="1" dirty="0">
              <a:solidFill>
                <a:srgbClr val="FFFFFF"/>
              </a:solidFill>
            </a:endParaRPr>
          </a:p>
        </p:txBody>
      </p:sp>
      <p:sp>
        <p:nvSpPr>
          <p:cNvPr id="67" name="Google Shape;67;p14"/>
          <p:cNvSpPr/>
          <p:nvPr/>
        </p:nvSpPr>
        <p:spPr>
          <a:xfrm>
            <a:off x="12178100" y="6602150"/>
            <a:ext cx="2301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a:solidFill>
                  <a:srgbClr val="FFFFFF"/>
                </a:solidFill>
              </a:rPr>
              <a:t>1.38M</a:t>
            </a:r>
            <a:endParaRPr sz="3200" b="1">
              <a:solidFill>
                <a:srgbClr val="FFFFFF"/>
              </a:solidFill>
            </a:endParaRPr>
          </a:p>
          <a:p>
            <a:pPr marL="0" lvl="0" indent="0" algn="ctr" rtl="0">
              <a:spcBef>
                <a:spcPts val="0"/>
              </a:spcBef>
              <a:spcAft>
                <a:spcPts val="0"/>
              </a:spcAft>
              <a:buNone/>
            </a:pPr>
            <a:r>
              <a:rPr lang="en" sz="2000" b="1">
                <a:solidFill>
                  <a:srgbClr val="FFFFFF"/>
                </a:solidFill>
              </a:rPr>
              <a:t>Views</a:t>
            </a:r>
            <a:endParaRPr sz="2000" b="1">
              <a:solidFill>
                <a:srgbClr val="FFFFFF"/>
              </a:solidFill>
            </a:endParaRPr>
          </a:p>
        </p:txBody>
      </p:sp>
      <p:sp>
        <p:nvSpPr>
          <p:cNvPr id="68" name="Google Shape;68;p14"/>
          <p:cNvSpPr/>
          <p:nvPr/>
        </p:nvSpPr>
        <p:spPr>
          <a:xfrm>
            <a:off x="14871450" y="6602150"/>
            <a:ext cx="2301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a:solidFill>
                  <a:srgbClr val="FFFFFF"/>
                </a:solidFill>
              </a:rPr>
              <a:t>Match</a:t>
            </a:r>
            <a:endParaRPr sz="3200" b="1">
              <a:solidFill>
                <a:srgbClr val="FFFFFF"/>
              </a:solidFill>
            </a:endParaRPr>
          </a:p>
          <a:p>
            <a:pPr marL="0" lvl="0" indent="0" algn="ctr" rtl="0">
              <a:spcBef>
                <a:spcPts val="0"/>
              </a:spcBef>
              <a:spcAft>
                <a:spcPts val="0"/>
              </a:spcAft>
              <a:buNone/>
            </a:pPr>
            <a:r>
              <a:rPr lang="en" sz="2000" b="1">
                <a:solidFill>
                  <a:srgbClr val="FFFFFF"/>
                </a:solidFill>
              </a:rPr>
              <a:t>Channel</a:t>
            </a:r>
            <a:endParaRPr sz="2000" b="1">
              <a:solidFill>
                <a:srgbClr val="FFFFFF"/>
              </a:solidFill>
            </a:endParaRPr>
          </a:p>
        </p:txBody>
      </p:sp>
      <p:sp>
        <p:nvSpPr>
          <p:cNvPr id="11" name="Google Shape;64;p14">
            <a:extLst>
              <a:ext uri="{FF2B5EF4-FFF2-40B4-BE49-F238E27FC236}">
                <a16:creationId xmlns:a16="http://schemas.microsoft.com/office/drawing/2014/main" id="{770E2B0F-4A5F-C944-803D-A4D0067E40BF}"/>
              </a:ext>
            </a:extLst>
          </p:cNvPr>
          <p:cNvSpPr/>
          <p:nvPr/>
        </p:nvSpPr>
        <p:spPr>
          <a:xfrm>
            <a:off x="9144000" y="6583100"/>
            <a:ext cx="2478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dirty="0">
                <a:solidFill>
                  <a:srgbClr val="FFFFFF"/>
                </a:solidFill>
              </a:rPr>
              <a:t>TOP #1</a:t>
            </a:r>
          </a:p>
          <a:p>
            <a:pPr marL="0" lvl="0" indent="0" algn="ctr" rtl="0">
              <a:spcBef>
                <a:spcPts val="0"/>
              </a:spcBef>
              <a:spcAft>
                <a:spcPts val="0"/>
              </a:spcAft>
              <a:buNone/>
            </a:pPr>
            <a:r>
              <a:rPr lang="en" sz="1600" b="1" dirty="0">
                <a:solidFill>
                  <a:srgbClr val="FFFFFF"/>
                </a:solidFill>
              </a:rPr>
              <a:t>Japan Channels</a:t>
            </a:r>
          </a:p>
        </p:txBody>
      </p:sp>
      <p:pic>
        <p:nvPicPr>
          <p:cNvPr id="12" name="Picture 11" descr="A picture containing shape&#10;&#10;Description automatically generated">
            <a:extLst>
              <a:ext uri="{FF2B5EF4-FFF2-40B4-BE49-F238E27FC236}">
                <a16:creationId xmlns:a16="http://schemas.microsoft.com/office/drawing/2014/main" id="{30DF49C0-4891-AC43-AAE7-9C324569E5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6885" t="62593" r="4295" b="12963"/>
          <a:stretch/>
        </p:blipFill>
        <p:spPr>
          <a:xfrm>
            <a:off x="838200" y="416787"/>
            <a:ext cx="1225447" cy="962851"/>
          </a:xfrm>
          <a:prstGeom prst="rect">
            <a:avLst/>
          </a:prstGeom>
        </p:spPr>
      </p:pic>
    </p:spTree>
    <p:extLst>
      <p:ext uri="{BB962C8B-B14F-4D97-AF65-F5344CB8AC3E}">
        <p14:creationId xmlns:p14="http://schemas.microsoft.com/office/powerpoint/2010/main" val="298198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p:nvPr/>
        </p:nvSpPr>
        <p:spPr>
          <a:xfrm>
            <a:off x="2643876" y="464350"/>
            <a:ext cx="13838400"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4000" b="1"/>
              <a:t>Top 5 Most Viewed Channels in 2020 for US and Japan</a:t>
            </a:r>
            <a:endParaRPr sz="4000" b="1"/>
          </a:p>
        </p:txBody>
      </p:sp>
      <p:pic>
        <p:nvPicPr>
          <p:cNvPr id="74" name="Google Shape;74;p15"/>
          <p:cNvPicPr preferRelativeResize="0"/>
          <p:nvPr/>
        </p:nvPicPr>
        <p:blipFill>
          <a:blip r:embed="rId3">
            <a:alphaModFix/>
          </a:blip>
          <a:stretch>
            <a:fillRect/>
          </a:stretch>
        </p:blipFill>
        <p:spPr>
          <a:xfrm>
            <a:off x="1227651" y="1922997"/>
            <a:ext cx="8116550" cy="7220150"/>
          </a:xfrm>
          <a:prstGeom prst="rect">
            <a:avLst/>
          </a:prstGeom>
          <a:noFill/>
          <a:ln>
            <a:noFill/>
          </a:ln>
        </p:spPr>
      </p:pic>
      <p:sp>
        <p:nvSpPr>
          <p:cNvPr id="75" name="Google Shape;75;p15"/>
          <p:cNvSpPr txBox="1"/>
          <p:nvPr/>
        </p:nvSpPr>
        <p:spPr>
          <a:xfrm>
            <a:off x="9586150" y="1673350"/>
            <a:ext cx="9688800"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3600" b="1"/>
              <a:t>BLACKPINK</a:t>
            </a:r>
            <a:endParaRPr sz="3600" b="1"/>
          </a:p>
        </p:txBody>
      </p:sp>
      <p:sp>
        <p:nvSpPr>
          <p:cNvPr id="77" name="Google Shape;77;p15"/>
          <p:cNvSpPr/>
          <p:nvPr/>
        </p:nvSpPr>
        <p:spPr>
          <a:xfrm>
            <a:off x="12743800" y="2720950"/>
            <a:ext cx="2301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a:solidFill>
                  <a:srgbClr val="FFFFFF"/>
                </a:solidFill>
              </a:rPr>
              <a:t>2.5B</a:t>
            </a:r>
            <a:endParaRPr sz="3200" b="1">
              <a:solidFill>
                <a:srgbClr val="FFFFFF"/>
              </a:solidFill>
            </a:endParaRPr>
          </a:p>
          <a:p>
            <a:pPr marL="0" lvl="0" indent="0" algn="ctr" rtl="0">
              <a:spcBef>
                <a:spcPts val="0"/>
              </a:spcBef>
              <a:spcAft>
                <a:spcPts val="0"/>
              </a:spcAft>
              <a:buNone/>
            </a:pPr>
            <a:r>
              <a:rPr lang="en" sz="2000" b="1">
                <a:solidFill>
                  <a:srgbClr val="FFFFFF"/>
                </a:solidFill>
              </a:rPr>
              <a:t>Views</a:t>
            </a:r>
            <a:endParaRPr sz="2000" b="1">
              <a:solidFill>
                <a:srgbClr val="FFFFFF"/>
              </a:solidFill>
            </a:endParaRPr>
          </a:p>
        </p:txBody>
      </p:sp>
      <p:sp>
        <p:nvSpPr>
          <p:cNvPr id="78" name="Google Shape;78;p15"/>
          <p:cNvSpPr txBox="1"/>
          <p:nvPr/>
        </p:nvSpPr>
        <p:spPr>
          <a:xfrm>
            <a:off x="9715250" y="5477050"/>
            <a:ext cx="8239800"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3600" b="1" dirty="0"/>
              <a:t>Big Hit Labels</a:t>
            </a:r>
            <a:endParaRPr sz="3600" b="1" dirty="0"/>
          </a:p>
        </p:txBody>
      </p:sp>
      <p:sp>
        <p:nvSpPr>
          <p:cNvPr id="80" name="Google Shape;80;p15"/>
          <p:cNvSpPr/>
          <p:nvPr/>
        </p:nvSpPr>
        <p:spPr>
          <a:xfrm>
            <a:off x="12743800" y="6671200"/>
            <a:ext cx="2301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a:solidFill>
                  <a:srgbClr val="FFFFFF"/>
                </a:solidFill>
              </a:rPr>
              <a:t>2.9B</a:t>
            </a:r>
            <a:endParaRPr sz="3200" b="1">
              <a:solidFill>
                <a:srgbClr val="FFFFFF"/>
              </a:solidFill>
            </a:endParaRPr>
          </a:p>
          <a:p>
            <a:pPr marL="0" lvl="0" indent="0" algn="ctr" rtl="0">
              <a:spcBef>
                <a:spcPts val="0"/>
              </a:spcBef>
              <a:spcAft>
                <a:spcPts val="0"/>
              </a:spcAft>
              <a:buNone/>
            </a:pPr>
            <a:r>
              <a:rPr lang="en" sz="2000" b="1">
                <a:solidFill>
                  <a:srgbClr val="FFFFFF"/>
                </a:solidFill>
              </a:rPr>
              <a:t>Views</a:t>
            </a:r>
            <a:endParaRPr sz="2000" b="1">
              <a:solidFill>
                <a:srgbClr val="FFFFFF"/>
              </a:solidFill>
            </a:endParaRPr>
          </a:p>
        </p:txBody>
      </p:sp>
      <p:pic>
        <p:nvPicPr>
          <p:cNvPr id="12" name="Picture 11" descr="A picture containing shape&#10;&#10;Description automatically generated">
            <a:extLst>
              <a:ext uri="{FF2B5EF4-FFF2-40B4-BE49-F238E27FC236}">
                <a16:creationId xmlns:a16="http://schemas.microsoft.com/office/drawing/2014/main" id="{EBF6DC2A-C9D8-0A49-A7F9-2BD0112F5A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6885" t="62593" r="4295" b="12963"/>
          <a:stretch/>
        </p:blipFill>
        <p:spPr>
          <a:xfrm>
            <a:off x="838200" y="416787"/>
            <a:ext cx="1225447" cy="962851"/>
          </a:xfrm>
          <a:prstGeom prst="rect">
            <a:avLst/>
          </a:prstGeom>
        </p:spPr>
      </p:pic>
      <p:sp>
        <p:nvSpPr>
          <p:cNvPr id="13" name="Google Shape;64;p14">
            <a:extLst>
              <a:ext uri="{FF2B5EF4-FFF2-40B4-BE49-F238E27FC236}">
                <a16:creationId xmlns:a16="http://schemas.microsoft.com/office/drawing/2014/main" id="{E7280818-B11A-604F-8A8F-54B3401DD0E1}"/>
              </a:ext>
            </a:extLst>
          </p:cNvPr>
          <p:cNvSpPr/>
          <p:nvPr/>
        </p:nvSpPr>
        <p:spPr>
          <a:xfrm>
            <a:off x="9715250" y="2720950"/>
            <a:ext cx="2478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dirty="0">
                <a:solidFill>
                  <a:srgbClr val="FFFFFF"/>
                </a:solidFill>
              </a:rPr>
              <a:t>TOP #1</a:t>
            </a:r>
          </a:p>
          <a:p>
            <a:pPr marL="0" lvl="0" indent="0" algn="ctr" rtl="0">
              <a:spcBef>
                <a:spcPts val="0"/>
              </a:spcBef>
              <a:spcAft>
                <a:spcPts val="0"/>
              </a:spcAft>
              <a:buNone/>
            </a:pPr>
            <a:r>
              <a:rPr lang="en" sz="1600" b="1" dirty="0">
                <a:solidFill>
                  <a:srgbClr val="FFFFFF"/>
                </a:solidFill>
              </a:rPr>
              <a:t>US Channel</a:t>
            </a:r>
          </a:p>
        </p:txBody>
      </p:sp>
      <p:sp>
        <p:nvSpPr>
          <p:cNvPr id="14" name="Google Shape;64;p14">
            <a:extLst>
              <a:ext uri="{FF2B5EF4-FFF2-40B4-BE49-F238E27FC236}">
                <a16:creationId xmlns:a16="http://schemas.microsoft.com/office/drawing/2014/main" id="{8F2D78AB-D46C-7B46-AECF-676C0B67C380}"/>
              </a:ext>
            </a:extLst>
          </p:cNvPr>
          <p:cNvSpPr/>
          <p:nvPr/>
        </p:nvSpPr>
        <p:spPr>
          <a:xfrm>
            <a:off x="15383550" y="2720950"/>
            <a:ext cx="2478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dirty="0">
                <a:solidFill>
                  <a:srgbClr val="FFFFFF"/>
                </a:solidFill>
              </a:rPr>
              <a:t>TOP #2</a:t>
            </a:r>
          </a:p>
          <a:p>
            <a:pPr marL="0" lvl="0" indent="0" algn="ctr" rtl="0">
              <a:spcBef>
                <a:spcPts val="0"/>
              </a:spcBef>
              <a:spcAft>
                <a:spcPts val="0"/>
              </a:spcAft>
              <a:buNone/>
            </a:pPr>
            <a:r>
              <a:rPr lang="en" sz="1600" b="1" dirty="0">
                <a:solidFill>
                  <a:srgbClr val="FFFFFF"/>
                </a:solidFill>
              </a:rPr>
              <a:t>Japan Channel</a:t>
            </a:r>
          </a:p>
        </p:txBody>
      </p:sp>
      <p:sp>
        <p:nvSpPr>
          <p:cNvPr id="15" name="Google Shape;64;p14">
            <a:extLst>
              <a:ext uri="{FF2B5EF4-FFF2-40B4-BE49-F238E27FC236}">
                <a16:creationId xmlns:a16="http://schemas.microsoft.com/office/drawing/2014/main" id="{6EFC8FD2-DC72-5549-8889-E75D30DBDA84}"/>
              </a:ext>
            </a:extLst>
          </p:cNvPr>
          <p:cNvSpPr/>
          <p:nvPr/>
        </p:nvSpPr>
        <p:spPr>
          <a:xfrm>
            <a:off x="9663901" y="6664750"/>
            <a:ext cx="2478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dirty="0">
                <a:solidFill>
                  <a:srgbClr val="FFFFFF"/>
                </a:solidFill>
              </a:rPr>
              <a:t>TOP #1</a:t>
            </a:r>
          </a:p>
          <a:p>
            <a:pPr marL="0" lvl="0" indent="0" algn="ctr" rtl="0">
              <a:spcBef>
                <a:spcPts val="0"/>
              </a:spcBef>
              <a:spcAft>
                <a:spcPts val="0"/>
              </a:spcAft>
              <a:buNone/>
            </a:pPr>
            <a:r>
              <a:rPr lang="en" sz="1600" b="1" dirty="0">
                <a:solidFill>
                  <a:srgbClr val="FFFFFF"/>
                </a:solidFill>
              </a:rPr>
              <a:t>Japan Channel</a:t>
            </a:r>
          </a:p>
        </p:txBody>
      </p:sp>
      <p:sp>
        <p:nvSpPr>
          <p:cNvPr id="16" name="Google Shape;64;p14">
            <a:extLst>
              <a:ext uri="{FF2B5EF4-FFF2-40B4-BE49-F238E27FC236}">
                <a16:creationId xmlns:a16="http://schemas.microsoft.com/office/drawing/2014/main" id="{4A30FB07-7135-504F-B85F-373D24F02833}"/>
              </a:ext>
            </a:extLst>
          </p:cNvPr>
          <p:cNvSpPr/>
          <p:nvPr/>
        </p:nvSpPr>
        <p:spPr>
          <a:xfrm>
            <a:off x="15525749" y="6678050"/>
            <a:ext cx="2478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200" b="1" dirty="0">
                <a:solidFill>
                  <a:srgbClr val="FFFFFF"/>
                </a:solidFill>
              </a:rPr>
              <a:t>TOP #2</a:t>
            </a:r>
          </a:p>
          <a:p>
            <a:pPr marL="0" lvl="0" indent="0" algn="ctr" rtl="0">
              <a:spcBef>
                <a:spcPts val="0"/>
              </a:spcBef>
              <a:spcAft>
                <a:spcPts val="0"/>
              </a:spcAft>
              <a:buNone/>
            </a:pPr>
            <a:r>
              <a:rPr lang="en" sz="1600" b="1" dirty="0">
                <a:solidFill>
                  <a:srgbClr val="FFFFFF"/>
                </a:solidFill>
              </a:rPr>
              <a:t>US Channel</a:t>
            </a:r>
          </a:p>
        </p:txBody>
      </p:sp>
    </p:spTree>
    <p:extLst>
      <p:ext uri="{BB962C8B-B14F-4D97-AF65-F5344CB8AC3E}">
        <p14:creationId xmlns:p14="http://schemas.microsoft.com/office/powerpoint/2010/main" val="4123547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856031" y="5143500"/>
            <a:ext cx="3433286" cy="5143500"/>
          </a:xfrm>
          <a:prstGeom prst="rect">
            <a:avLst/>
          </a:prstGeom>
          <a:solidFill>
            <a:srgbClr val="0050F5"/>
          </a:solidFill>
        </p:spPr>
      </p:sp>
      <p:sp>
        <p:nvSpPr>
          <p:cNvPr id="3" name="AutoShape 3"/>
          <p:cNvSpPr/>
          <p:nvPr/>
        </p:nvSpPr>
        <p:spPr>
          <a:xfrm>
            <a:off x="14854714" y="0"/>
            <a:ext cx="3433286" cy="5143500"/>
          </a:xfrm>
          <a:prstGeom prst="rect">
            <a:avLst/>
          </a:prstGeom>
          <a:solidFill>
            <a:srgbClr val="FE4C00"/>
          </a:solidFill>
        </p:spPr>
      </p:sp>
      <p:pic>
        <p:nvPicPr>
          <p:cNvPr id="4" name="Picture 4"/>
          <p:cNvPicPr>
            <a:picLocks noChangeAspect="1"/>
          </p:cNvPicPr>
          <p:nvPr/>
        </p:nvPicPr>
        <p:blipFill>
          <a:blip r:embed="rId2"/>
          <a:srcRect/>
          <a:stretch>
            <a:fillRect/>
          </a:stretch>
        </p:blipFill>
        <p:spPr>
          <a:xfrm>
            <a:off x="16753804" y="1028700"/>
            <a:ext cx="505496" cy="505496"/>
          </a:xfrm>
          <a:prstGeom prst="rect">
            <a:avLst/>
          </a:prstGeom>
        </p:spPr>
      </p:pic>
      <p:pic>
        <p:nvPicPr>
          <p:cNvPr id="5" name="Picture 5"/>
          <p:cNvPicPr>
            <a:picLocks noChangeAspect="1"/>
          </p:cNvPicPr>
          <p:nvPr/>
        </p:nvPicPr>
        <p:blipFill>
          <a:blip r:embed="rId3"/>
          <a:srcRect/>
          <a:stretch>
            <a:fillRect/>
          </a:stretch>
        </p:blipFill>
        <p:spPr>
          <a:xfrm>
            <a:off x="13127314" y="849729"/>
            <a:ext cx="3444043" cy="3444043"/>
          </a:xfrm>
          <a:prstGeom prst="rect">
            <a:avLst/>
          </a:prstGeom>
        </p:spPr>
      </p:pic>
      <p:pic>
        <p:nvPicPr>
          <p:cNvPr id="6" name="Picture 6"/>
          <p:cNvPicPr>
            <a:picLocks noChangeAspect="1"/>
          </p:cNvPicPr>
          <p:nvPr/>
        </p:nvPicPr>
        <p:blipFill>
          <a:blip r:embed="rId4"/>
          <a:srcRect/>
          <a:stretch>
            <a:fillRect/>
          </a:stretch>
        </p:blipFill>
        <p:spPr>
          <a:xfrm>
            <a:off x="9712531" y="5143500"/>
            <a:ext cx="5143500" cy="5143500"/>
          </a:xfrm>
          <a:prstGeom prst="rect">
            <a:avLst/>
          </a:prstGeom>
        </p:spPr>
      </p:pic>
      <p:sp>
        <p:nvSpPr>
          <p:cNvPr id="7" name="TextBox 7"/>
          <p:cNvSpPr txBox="1"/>
          <p:nvPr/>
        </p:nvSpPr>
        <p:spPr>
          <a:xfrm>
            <a:off x="3848517" y="3771900"/>
            <a:ext cx="10362142" cy="3253904"/>
          </a:xfrm>
          <a:prstGeom prst="rect">
            <a:avLst/>
          </a:prstGeom>
        </p:spPr>
        <p:txBody>
          <a:bodyPr wrap="square" lIns="0" tIns="0" rIns="0" bIns="0" rtlCol="0" anchor="t">
            <a:spAutoFit/>
          </a:bodyPr>
          <a:lstStyle/>
          <a:p>
            <a:pPr>
              <a:lnSpc>
                <a:spcPts val="13200"/>
              </a:lnSpc>
            </a:pPr>
            <a:r>
              <a:rPr lang="en" sz="9600" b="1" dirty="0"/>
              <a:t>YouTube Channel Statistics</a:t>
            </a:r>
            <a:endParaRPr lang="en-US" sz="12000" dirty="0">
              <a:solidFill>
                <a:srgbClr val="000000"/>
              </a:solidFill>
              <a:latin typeface="Muli Bold Bold"/>
            </a:endParaRPr>
          </a:p>
        </p:txBody>
      </p:sp>
      <p:pic>
        <p:nvPicPr>
          <p:cNvPr id="13" name="Picture 13"/>
          <p:cNvPicPr>
            <a:picLocks noChangeAspect="1"/>
          </p:cNvPicPr>
          <p:nvPr/>
        </p:nvPicPr>
        <p:blipFill>
          <a:blip r:embed="rId5"/>
          <a:srcRect/>
          <a:stretch>
            <a:fillRect/>
          </a:stretch>
        </p:blipFill>
        <p:spPr>
          <a:xfrm rot="5400000">
            <a:off x="14857349" y="7436703"/>
            <a:ext cx="2850297" cy="2850297"/>
          </a:xfrm>
          <a:prstGeom prst="rect">
            <a:avLst/>
          </a:prstGeom>
        </p:spPr>
      </p:pic>
      <p:pic>
        <p:nvPicPr>
          <p:cNvPr id="14" name="Google Shape;55;p13">
            <a:extLst>
              <a:ext uri="{FF2B5EF4-FFF2-40B4-BE49-F238E27FC236}">
                <a16:creationId xmlns:a16="http://schemas.microsoft.com/office/drawing/2014/main" id="{EF9B7A92-3BD6-CF4C-80A4-882572B59921}"/>
              </a:ext>
            </a:extLst>
          </p:cNvPr>
          <p:cNvPicPr preferRelativeResize="0"/>
          <p:nvPr/>
        </p:nvPicPr>
        <p:blipFill>
          <a:blip r:embed="rId6">
            <a:alphaModFix/>
          </a:blip>
          <a:stretch>
            <a:fillRect/>
          </a:stretch>
        </p:blipFill>
        <p:spPr>
          <a:xfrm>
            <a:off x="658" y="2086412"/>
            <a:ext cx="3431969" cy="6114176"/>
          </a:xfrm>
          <a:prstGeom prst="rect">
            <a:avLst/>
          </a:prstGeom>
          <a:noFill/>
          <a:ln>
            <a:noFill/>
          </a:ln>
        </p:spPr>
      </p:pic>
    </p:spTree>
    <p:extLst>
      <p:ext uri="{BB962C8B-B14F-4D97-AF65-F5344CB8AC3E}">
        <p14:creationId xmlns:p14="http://schemas.microsoft.com/office/powerpoint/2010/main" val="3151926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7"/>
          <p:cNvSpPr txBox="1"/>
          <p:nvPr/>
        </p:nvSpPr>
        <p:spPr>
          <a:xfrm>
            <a:off x="2151867" y="38115"/>
            <a:ext cx="15644124"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000" b="1" dirty="0"/>
              <a:t>Statistics - Top 5 Most Viewed Channels in 2020 for US and Japan</a:t>
            </a:r>
            <a:endParaRPr sz="4000" b="1" dirty="0"/>
          </a:p>
        </p:txBody>
      </p:sp>
      <p:sp>
        <p:nvSpPr>
          <p:cNvPr id="5" name="Google Shape;95;p17">
            <a:extLst>
              <a:ext uri="{FF2B5EF4-FFF2-40B4-BE49-F238E27FC236}">
                <a16:creationId xmlns:a16="http://schemas.microsoft.com/office/drawing/2014/main" id="{0FDA570F-5717-8C4D-872A-1E13D1D97F58}"/>
              </a:ext>
            </a:extLst>
          </p:cNvPr>
          <p:cNvSpPr/>
          <p:nvPr/>
        </p:nvSpPr>
        <p:spPr>
          <a:xfrm>
            <a:off x="824647" y="8307276"/>
            <a:ext cx="2478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b="1" dirty="0" err="1">
                <a:solidFill>
                  <a:srgbClr val="FFFFFF"/>
                </a:solidFill>
              </a:rPr>
              <a:t>JustinBieberVevo</a:t>
            </a:r>
            <a:endParaRPr lang="en-US" sz="1800" b="1" dirty="0">
              <a:solidFill>
                <a:srgbClr val="FFFFFF"/>
              </a:solidFill>
            </a:endParaRPr>
          </a:p>
          <a:p>
            <a:pPr marL="0" lvl="0" indent="0" algn="ctr" rtl="0">
              <a:spcBef>
                <a:spcPts val="0"/>
              </a:spcBef>
              <a:spcAft>
                <a:spcPts val="0"/>
              </a:spcAft>
              <a:buNone/>
            </a:pPr>
            <a:r>
              <a:rPr lang="en-US" sz="1800" b="1" dirty="0">
                <a:solidFill>
                  <a:srgbClr val="FFFFFF"/>
                </a:solidFill>
              </a:rPr>
              <a:t>21.6B views</a:t>
            </a:r>
          </a:p>
          <a:p>
            <a:pPr marL="0" lvl="0" indent="0" algn="ctr" rtl="0">
              <a:spcBef>
                <a:spcPts val="0"/>
              </a:spcBef>
              <a:spcAft>
                <a:spcPts val="0"/>
              </a:spcAft>
              <a:buNone/>
            </a:pPr>
            <a:r>
              <a:rPr lang="en-US" sz="1800" b="1" dirty="0">
                <a:solidFill>
                  <a:srgbClr val="FFFFFF"/>
                </a:solidFill>
              </a:rPr>
              <a:t>32M Subscribers</a:t>
            </a:r>
          </a:p>
          <a:p>
            <a:pPr marL="0" lvl="0" indent="0" algn="ctr" rtl="0">
              <a:spcBef>
                <a:spcPts val="0"/>
              </a:spcBef>
              <a:spcAft>
                <a:spcPts val="0"/>
              </a:spcAft>
              <a:buNone/>
            </a:pPr>
            <a:r>
              <a:rPr lang="en-US" sz="1800" b="1" dirty="0">
                <a:solidFill>
                  <a:srgbClr val="FFFFFF"/>
                </a:solidFill>
              </a:rPr>
              <a:t>163 videos</a:t>
            </a:r>
            <a:endParaRPr sz="1800" b="1" dirty="0">
              <a:solidFill>
                <a:srgbClr val="FFFFFF"/>
              </a:solidFill>
            </a:endParaRPr>
          </a:p>
        </p:txBody>
      </p:sp>
      <p:sp>
        <p:nvSpPr>
          <p:cNvPr id="14" name="Google Shape;95;p17">
            <a:extLst>
              <a:ext uri="{FF2B5EF4-FFF2-40B4-BE49-F238E27FC236}">
                <a16:creationId xmlns:a16="http://schemas.microsoft.com/office/drawing/2014/main" id="{9DBAC515-F835-444A-8E94-94A61BA48915}"/>
              </a:ext>
            </a:extLst>
          </p:cNvPr>
          <p:cNvSpPr/>
          <p:nvPr/>
        </p:nvSpPr>
        <p:spPr>
          <a:xfrm>
            <a:off x="4010543" y="8307276"/>
            <a:ext cx="2478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b="1" dirty="0">
                <a:solidFill>
                  <a:srgbClr val="FFFFFF"/>
                </a:solidFill>
              </a:rPr>
              <a:t>SMTOWN</a:t>
            </a:r>
          </a:p>
          <a:p>
            <a:pPr marL="0" lvl="0" indent="0" algn="ctr" rtl="0">
              <a:spcBef>
                <a:spcPts val="0"/>
              </a:spcBef>
              <a:spcAft>
                <a:spcPts val="0"/>
              </a:spcAft>
              <a:buNone/>
            </a:pPr>
            <a:r>
              <a:rPr lang="en-US" sz="1800" b="1" dirty="0">
                <a:solidFill>
                  <a:srgbClr val="FFFFFF"/>
                </a:solidFill>
              </a:rPr>
              <a:t>18.6M views</a:t>
            </a:r>
          </a:p>
          <a:p>
            <a:pPr marL="0" lvl="0" indent="0" algn="ctr" rtl="0">
              <a:spcBef>
                <a:spcPts val="0"/>
              </a:spcBef>
              <a:spcAft>
                <a:spcPts val="0"/>
              </a:spcAft>
              <a:buNone/>
            </a:pPr>
            <a:r>
              <a:rPr lang="en-US" sz="1800" b="1" dirty="0">
                <a:solidFill>
                  <a:srgbClr val="FFFFFF"/>
                </a:solidFill>
              </a:rPr>
              <a:t>25M Subscribers</a:t>
            </a:r>
          </a:p>
          <a:p>
            <a:pPr marL="0" lvl="0" indent="0" algn="ctr" rtl="0">
              <a:spcBef>
                <a:spcPts val="0"/>
              </a:spcBef>
              <a:spcAft>
                <a:spcPts val="0"/>
              </a:spcAft>
              <a:buNone/>
            </a:pPr>
            <a:r>
              <a:rPr lang="en-US" sz="1800" b="1" dirty="0">
                <a:solidFill>
                  <a:srgbClr val="FFFFFF"/>
                </a:solidFill>
              </a:rPr>
              <a:t>3,608 videos</a:t>
            </a:r>
            <a:endParaRPr sz="1800" b="1" dirty="0">
              <a:solidFill>
                <a:srgbClr val="FFFFFF"/>
              </a:solidFill>
            </a:endParaRPr>
          </a:p>
        </p:txBody>
      </p:sp>
      <p:sp>
        <p:nvSpPr>
          <p:cNvPr id="15" name="Google Shape;95;p17">
            <a:extLst>
              <a:ext uri="{FF2B5EF4-FFF2-40B4-BE49-F238E27FC236}">
                <a16:creationId xmlns:a16="http://schemas.microsoft.com/office/drawing/2014/main" id="{61F5AE4F-71AD-7446-9106-FFC5DA36BD75}"/>
              </a:ext>
            </a:extLst>
          </p:cNvPr>
          <p:cNvSpPr/>
          <p:nvPr/>
        </p:nvSpPr>
        <p:spPr>
          <a:xfrm>
            <a:off x="7196440" y="8307276"/>
            <a:ext cx="2478000"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b="1" dirty="0">
                <a:solidFill>
                  <a:srgbClr val="FFFFFF"/>
                </a:solidFill>
              </a:rPr>
              <a:t>BLACKPINK</a:t>
            </a:r>
          </a:p>
          <a:p>
            <a:pPr marL="0" lvl="0" indent="0" algn="ctr" rtl="0">
              <a:spcBef>
                <a:spcPts val="0"/>
              </a:spcBef>
              <a:spcAft>
                <a:spcPts val="0"/>
              </a:spcAft>
              <a:buNone/>
            </a:pPr>
            <a:r>
              <a:rPr lang="en-US" sz="1800" b="1" dirty="0">
                <a:solidFill>
                  <a:srgbClr val="FFFFFF"/>
                </a:solidFill>
              </a:rPr>
              <a:t>13.7M views</a:t>
            </a:r>
          </a:p>
          <a:p>
            <a:pPr marL="0" lvl="0" indent="0" algn="ctr" rtl="0">
              <a:spcBef>
                <a:spcPts val="0"/>
              </a:spcBef>
              <a:spcAft>
                <a:spcPts val="0"/>
              </a:spcAft>
              <a:buNone/>
            </a:pPr>
            <a:r>
              <a:rPr lang="en-US" sz="1800" b="1" dirty="0">
                <a:solidFill>
                  <a:srgbClr val="FFFFFF"/>
                </a:solidFill>
              </a:rPr>
              <a:t>25M Subscribers</a:t>
            </a:r>
          </a:p>
          <a:p>
            <a:pPr marL="0" lvl="0" indent="0" algn="ctr" rtl="0">
              <a:spcBef>
                <a:spcPts val="0"/>
              </a:spcBef>
              <a:spcAft>
                <a:spcPts val="0"/>
              </a:spcAft>
              <a:buNone/>
            </a:pPr>
            <a:r>
              <a:rPr lang="en-US" sz="1800" b="1" dirty="0">
                <a:solidFill>
                  <a:srgbClr val="FFFFFF"/>
                </a:solidFill>
              </a:rPr>
              <a:t>3,608 videos</a:t>
            </a:r>
            <a:endParaRPr sz="1800" b="1" dirty="0">
              <a:solidFill>
                <a:srgbClr val="FFFFFF"/>
              </a:solidFill>
            </a:endParaRPr>
          </a:p>
        </p:txBody>
      </p:sp>
      <p:sp>
        <p:nvSpPr>
          <p:cNvPr id="16" name="Google Shape;95;p17">
            <a:extLst>
              <a:ext uri="{FF2B5EF4-FFF2-40B4-BE49-F238E27FC236}">
                <a16:creationId xmlns:a16="http://schemas.microsoft.com/office/drawing/2014/main" id="{035E64F4-5434-964E-AE9F-3BAB2EC0465D}"/>
              </a:ext>
            </a:extLst>
          </p:cNvPr>
          <p:cNvSpPr/>
          <p:nvPr/>
        </p:nvSpPr>
        <p:spPr>
          <a:xfrm>
            <a:off x="10301503" y="8307276"/>
            <a:ext cx="2628494"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b="1" dirty="0">
                <a:solidFill>
                  <a:srgbClr val="FFFFFF"/>
                </a:solidFill>
              </a:rPr>
              <a:t>Big Hit Labels</a:t>
            </a:r>
          </a:p>
          <a:p>
            <a:pPr marL="0" lvl="0" indent="0" algn="ctr" rtl="0">
              <a:spcBef>
                <a:spcPts val="0"/>
              </a:spcBef>
              <a:spcAft>
                <a:spcPts val="0"/>
              </a:spcAft>
              <a:buNone/>
            </a:pPr>
            <a:r>
              <a:rPr lang="en-US" sz="1800" b="1" dirty="0">
                <a:solidFill>
                  <a:srgbClr val="FFFFFF"/>
                </a:solidFill>
              </a:rPr>
              <a:t>13.1M views</a:t>
            </a:r>
          </a:p>
          <a:p>
            <a:pPr marL="0" lvl="0" indent="0" algn="ctr" rtl="0">
              <a:spcBef>
                <a:spcPts val="0"/>
              </a:spcBef>
              <a:spcAft>
                <a:spcPts val="0"/>
              </a:spcAft>
              <a:buNone/>
            </a:pPr>
            <a:r>
              <a:rPr lang="en-US" sz="1800" b="1" dirty="0">
                <a:solidFill>
                  <a:srgbClr val="FFFFFF"/>
                </a:solidFill>
              </a:rPr>
              <a:t>48.5M Subscribers</a:t>
            </a:r>
          </a:p>
          <a:p>
            <a:pPr marL="0" lvl="0" indent="0" algn="ctr" rtl="0">
              <a:spcBef>
                <a:spcPts val="0"/>
              </a:spcBef>
              <a:spcAft>
                <a:spcPts val="0"/>
              </a:spcAft>
              <a:buNone/>
            </a:pPr>
            <a:r>
              <a:rPr lang="en-US" sz="1800" b="1" dirty="0">
                <a:solidFill>
                  <a:srgbClr val="FFFFFF"/>
                </a:solidFill>
              </a:rPr>
              <a:t>475 videos</a:t>
            </a:r>
            <a:endParaRPr sz="1800" b="1" dirty="0">
              <a:solidFill>
                <a:srgbClr val="FFFFFF"/>
              </a:solidFill>
            </a:endParaRPr>
          </a:p>
        </p:txBody>
      </p:sp>
      <p:sp>
        <p:nvSpPr>
          <p:cNvPr id="17" name="Google Shape;95;p17">
            <a:extLst>
              <a:ext uri="{FF2B5EF4-FFF2-40B4-BE49-F238E27FC236}">
                <a16:creationId xmlns:a16="http://schemas.microsoft.com/office/drawing/2014/main" id="{0B68DCA8-898A-7446-BE13-38A4AB15E2A7}"/>
              </a:ext>
            </a:extLst>
          </p:cNvPr>
          <p:cNvSpPr/>
          <p:nvPr/>
        </p:nvSpPr>
        <p:spPr>
          <a:xfrm>
            <a:off x="13538010" y="8307276"/>
            <a:ext cx="2628494" cy="1308000"/>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182850" tIns="182850" rIns="182850" bIns="1828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800" b="1" dirty="0">
                <a:solidFill>
                  <a:srgbClr val="FFFFFF"/>
                </a:solidFill>
              </a:rPr>
              <a:t>JYP Entertainment</a:t>
            </a:r>
          </a:p>
          <a:p>
            <a:pPr marL="0" lvl="0" indent="0" algn="ctr" rtl="0">
              <a:spcBef>
                <a:spcPts val="0"/>
              </a:spcBef>
              <a:spcAft>
                <a:spcPts val="0"/>
              </a:spcAft>
              <a:buNone/>
            </a:pPr>
            <a:r>
              <a:rPr lang="en-US" sz="1800" b="1" dirty="0">
                <a:solidFill>
                  <a:srgbClr val="FFFFFF"/>
                </a:solidFill>
              </a:rPr>
              <a:t>11.1M views</a:t>
            </a:r>
          </a:p>
          <a:p>
            <a:pPr marL="0" lvl="0" indent="0" algn="ctr" rtl="0">
              <a:spcBef>
                <a:spcPts val="0"/>
              </a:spcBef>
              <a:spcAft>
                <a:spcPts val="0"/>
              </a:spcAft>
              <a:buNone/>
            </a:pPr>
            <a:r>
              <a:rPr lang="en-US" sz="1800" b="1" dirty="0">
                <a:solidFill>
                  <a:srgbClr val="FFFFFF"/>
                </a:solidFill>
              </a:rPr>
              <a:t>19.3M Subscribers</a:t>
            </a:r>
          </a:p>
          <a:p>
            <a:pPr marL="0" lvl="0" indent="0" algn="ctr" rtl="0">
              <a:spcBef>
                <a:spcPts val="0"/>
              </a:spcBef>
              <a:spcAft>
                <a:spcPts val="0"/>
              </a:spcAft>
              <a:buNone/>
            </a:pPr>
            <a:r>
              <a:rPr lang="en-US" sz="1800" b="1" dirty="0">
                <a:solidFill>
                  <a:srgbClr val="FFFFFF"/>
                </a:solidFill>
              </a:rPr>
              <a:t>1,204 videos</a:t>
            </a:r>
            <a:endParaRPr sz="1800" b="1" dirty="0">
              <a:solidFill>
                <a:srgbClr val="FFFFFF"/>
              </a:solidFill>
            </a:endParaRPr>
          </a:p>
        </p:txBody>
      </p:sp>
      <p:pic>
        <p:nvPicPr>
          <p:cNvPr id="11" name="Picture 10" descr="A picture containing shape&#10;&#10;Description automatically generated">
            <a:extLst>
              <a:ext uri="{FF2B5EF4-FFF2-40B4-BE49-F238E27FC236}">
                <a16:creationId xmlns:a16="http://schemas.microsoft.com/office/drawing/2014/main" id="{31CF87DF-A5FB-5445-9B67-9BB1BF3AF6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885" t="62593" r="4295" b="12963"/>
          <a:stretch/>
        </p:blipFill>
        <p:spPr>
          <a:xfrm>
            <a:off x="838200" y="416787"/>
            <a:ext cx="1225447" cy="962851"/>
          </a:xfrm>
          <a:prstGeom prst="rect">
            <a:avLst/>
          </a:prstGeom>
        </p:spPr>
      </p:pic>
      <p:pic>
        <p:nvPicPr>
          <p:cNvPr id="4" name="Picture 3" descr="Chart, bar chart, histogram&#10;&#10;Description automatically generated">
            <a:extLst>
              <a:ext uri="{FF2B5EF4-FFF2-40B4-BE49-F238E27FC236}">
                <a16:creationId xmlns:a16="http://schemas.microsoft.com/office/drawing/2014/main" id="{3808C1E5-5E6C-5543-B5EE-E2CB58F66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574" y="2036298"/>
            <a:ext cx="4605163" cy="6020227"/>
          </a:xfrm>
          <a:prstGeom prst="rect">
            <a:avLst/>
          </a:prstGeom>
        </p:spPr>
      </p:pic>
      <p:pic>
        <p:nvPicPr>
          <p:cNvPr id="7" name="Picture 6" descr="Chart, bar chart&#10;&#10;Description automatically generated">
            <a:extLst>
              <a:ext uri="{FF2B5EF4-FFF2-40B4-BE49-F238E27FC236}">
                <a16:creationId xmlns:a16="http://schemas.microsoft.com/office/drawing/2014/main" id="{B521AC03-F2DF-9046-A3C0-3ED5ABE2D0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985" y="2036298"/>
            <a:ext cx="4605163" cy="6020227"/>
          </a:xfrm>
          <a:prstGeom prst="rect">
            <a:avLst/>
          </a:prstGeom>
        </p:spPr>
      </p:pic>
      <p:pic>
        <p:nvPicPr>
          <p:cNvPr id="9" name="Picture 8" descr="Chart, bar chart&#10;&#10;Description automatically generated">
            <a:extLst>
              <a:ext uri="{FF2B5EF4-FFF2-40B4-BE49-F238E27FC236}">
                <a16:creationId xmlns:a16="http://schemas.microsoft.com/office/drawing/2014/main" id="{0BB510B8-DD34-FA4C-992F-DFECF1930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23396" y="2017248"/>
            <a:ext cx="4605163" cy="6144423"/>
          </a:xfrm>
          <a:prstGeom prst="rect">
            <a:avLst/>
          </a:prstGeom>
        </p:spPr>
      </p:pic>
    </p:spTree>
    <p:extLst>
      <p:ext uri="{BB962C8B-B14F-4D97-AF65-F5344CB8AC3E}">
        <p14:creationId xmlns:p14="http://schemas.microsoft.com/office/powerpoint/2010/main" val="4136620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4;p17">
            <a:extLst>
              <a:ext uri="{FF2B5EF4-FFF2-40B4-BE49-F238E27FC236}">
                <a16:creationId xmlns:a16="http://schemas.microsoft.com/office/drawing/2014/main" id="{FCF1B280-A0D4-A242-8AB1-ADCC53822250}"/>
              </a:ext>
            </a:extLst>
          </p:cNvPr>
          <p:cNvSpPr txBox="1"/>
          <p:nvPr/>
        </p:nvSpPr>
        <p:spPr>
          <a:xfrm>
            <a:off x="2643876" y="464350"/>
            <a:ext cx="13838400"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4000" b="1" dirty="0"/>
              <a:t>Top 5 Most Viewed Channels in 2020 for US and Japan</a:t>
            </a:r>
            <a:endParaRPr sz="4000" b="1" dirty="0"/>
          </a:p>
        </p:txBody>
      </p:sp>
      <p:pic>
        <p:nvPicPr>
          <p:cNvPr id="6" name="Picture 5" descr="A picture containing shape&#10;&#10;Description automatically generated">
            <a:extLst>
              <a:ext uri="{FF2B5EF4-FFF2-40B4-BE49-F238E27FC236}">
                <a16:creationId xmlns:a16="http://schemas.microsoft.com/office/drawing/2014/main" id="{F27475D5-2178-D544-BEE4-E6EEE5DA42E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885" t="62593" r="4295" b="12963"/>
          <a:stretch/>
        </p:blipFill>
        <p:spPr>
          <a:xfrm>
            <a:off x="838200" y="416787"/>
            <a:ext cx="1225447" cy="962851"/>
          </a:xfrm>
          <a:prstGeom prst="rect">
            <a:avLst/>
          </a:prstGeom>
        </p:spPr>
      </p:pic>
      <p:pic>
        <p:nvPicPr>
          <p:cNvPr id="9" name="Picture 8" descr="Chart, scatter chart&#10;&#10;Description automatically generated">
            <a:extLst>
              <a:ext uri="{FF2B5EF4-FFF2-40B4-BE49-F238E27FC236}">
                <a16:creationId xmlns:a16="http://schemas.microsoft.com/office/drawing/2014/main" id="{88DFA81B-AA5D-E149-B784-5B6D11650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250" y="1790700"/>
            <a:ext cx="14918076" cy="6705600"/>
          </a:xfrm>
          <a:prstGeom prst="rect">
            <a:avLst/>
          </a:prstGeom>
        </p:spPr>
      </p:pic>
      <p:pic>
        <p:nvPicPr>
          <p:cNvPr id="6146" name="Picture 2" descr="Handshake icon outline style Royalty Free Vector Image">
            <a:extLst>
              <a:ext uri="{FF2B5EF4-FFF2-40B4-BE49-F238E27FC236}">
                <a16:creationId xmlns:a16="http://schemas.microsoft.com/office/drawing/2014/main" id="{B5B056E3-8153-9944-A24B-51EE63DD53B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2276"/>
          <a:stretch/>
        </p:blipFill>
        <p:spPr bwMode="auto">
          <a:xfrm>
            <a:off x="4690101" y="8717900"/>
            <a:ext cx="1399954" cy="132635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FCBC711B-69F9-5B4B-A690-818EF4009B6F}"/>
              </a:ext>
            </a:extLst>
          </p:cNvPr>
          <p:cNvCxnSpPr>
            <a:cxnSpLocks/>
          </p:cNvCxnSpPr>
          <p:nvPr/>
        </p:nvCxnSpPr>
        <p:spPr>
          <a:xfrm>
            <a:off x="4488039" y="8832200"/>
            <a:ext cx="1804078" cy="12692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F9B95924-C6B4-D049-ACA1-6B54013CBB0F}"/>
              </a:ext>
            </a:extLst>
          </p:cNvPr>
          <p:cNvCxnSpPr>
            <a:cxnSpLocks/>
          </p:cNvCxnSpPr>
          <p:nvPr/>
        </p:nvCxnSpPr>
        <p:spPr>
          <a:xfrm flipV="1">
            <a:off x="4468989" y="8821625"/>
            <a:ext cx="1804078" cy="126920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47DC3F0E-23A1-2A48-9899-AD5988C37F6E}"/>
              </a:ext>
            </a:extLst>
          </p:cNvPr>
          <p:cNvSpPr txBox="1"/>
          <p:nvPr/>
        </p:nvSpPr>
        <p:spPr>
          <a:xfrm>
            <a:off x="3566502" y="8387215"/>
            <a:ext cx="3647152" cy="369332"/>
          </a:xfrm>
          <a:prstGeom prst="rect">
            <a:avLst/>
          </a:prstGeom>
          <a:noFill/>
        </p:spPr>
        <p:txBody>
          <a:bodyPr wrap="none" rtlCol="0">
            <a:spAutoFit/>
          </a:bodyPr>
          <a:lstStyle/>
          <a:p>
            <a:r>
              <a:rPr lang="en-US" b="1" dirty="0"/>
              <a:t>Unable to see any relationships</a:t>
            </a:r>
          </a:p>
        </p:txBody>
      </p:sp>
      <p:pic>
        <p:nvPicPr>
          <p:cNvPr id="6148" name="Picture 4" descr="Profit growing icon isolated icon progress bar Vector Image">
            <a:extLst>
              <a:ext uri="{FF2B5EF4-FFF2-40B4-BE49-F238E27FC236}">
                <a16:creationId xmlns:a16="http://schemas.microsoft.com/office/drawing/2014/main" id="{19F55202-2F99-8F49-9BFB-CB13EC0DA8D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141"/>
          <a:stretch/>
        </p:blipFill>
        <p:spPr bwMode="auto">
          <a:xfrm>
            <a:off x="9058519" y="8775050"/>
            <a:ext cx="1271227" cy="11513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61F2D71-ED57-8B4F-8DBB-BC244077ED8C}"/>
              </a:ext>
            </a:extLst>
          </p:cNvPr>
          <p:cNvSpPr txBox="1"/>
          <p:nvPr/>
        </p:nvSpPr>
        <p:spPr>
          <a:xfrm>
            <a:off x="7373331" y="8386597"/>
            <a:ext cx="4641604" cy="646331"/>
          </a:xfrm>
          <a:prstGeom prst="rect">
            <a:avLst/>
          </a:prstGeom>
          <a:noFill/>
        </p:spPr>
        <p:txBody>
          <a:bodyPr wrap="square" rtlCol="0">
            <a:spAutoFit/>
          </a:bodyPr>
          <a:lstStyle/>
          <a:p>
            <a:pPr algn="ctr"/>
            <a:r>
              <a:rPr lang="en-US" b="1" dirty="0"/>
              <a:t>Could be: Between Subscribers and Views</a:t>
            </a:r>
          </a:p>
        </p:txBody>
      </p:sp>
      <p:pic>
        <p:nvPicPr>
          <p:cNvPr id="6150" name="Picture 6" descr="Plus Sign Green Images, Stock Photos &amp; Vectors | Shutterstock">
            <a:extLst>
              <a:ext uri="{FF2B5EF4-FFF2-40B4-BE49-F238E27FC236}">
                <a16:creationId xmlns:a16="http://schemas.microsoft.com/office/drawing/2014/main" id="{AD32F450-141B-FC45-969E-B24C5B9B68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9589"/>
          <a:stretch/>
        </p:blipFill>
        <p:spPr bwMode="auto">
          <a:xfrm>
            <a:off x="13780911" y="8891006"/>
            <a:ext cx="1088318" cy="105964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6CB640C-8772-934D-BBB8-8DB6EFFFF753}"/>
              </a:ext>
            </a:extLst>
          </p:cNvPr>
          <p:cNvSpPr txBox="1"/>
          <p:nvPr/>
        </p:nvSpPr>
        <p:spPr>
          <a:xfrm>
            <a:off x="12063148" y="8312510"/>
            <a:ext cx="4641604" cy="646331"/>
          </a:xfrm>
          <a:prstGeom prst="rect">
            <a:avLst/>
          </a:prstGeom>
          <a:noFill/>
        </p:spPr>
        <p:txBody>
          <a:bodyPr wrap="square" rtlCol="0">
            <a:spAutoFit/>
          </a:bodyPr>
          <a:lstStyle/>
          <a:p>
            <a:pPr algn="ctr"/>
            <a:r>
              <a:rPr lang="en-US" b="1" dirty="0"/>
              <a:t>More channels to </a:t>
            </a:r>
          </a:p>
          <a:p>
            <a:pPr algn="ctr"/>
            <a:r>
              <a:rPr lang="en-US" b="1" dirty="0"/>
              <a:t>identify relationships</a:t>
            </a:r>
          </a:p>
        </p:txBody>
      </p:sp>
    </p:spTree>
    <p:extLst>
      <p:ext uri="{BB962C8B-B14F-4D97-AF65-F5344CB8AC3E}">
        <p14:creationId xmlns:p14="http://schemas.microsoft.com/office/powerpoint/2010/main" val="586883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856031" y="5143500"/>
            <a:ext cx="3433286" cy="5143500"/>
          </a:xfrm>
          <a:prstGeom prst="rect">
            <a:avLst/>
          </a:prstGeom>
          <a:solidFill>
            <a:srgbClr val="0050F5"/>
          </a:solidFill>
        </p:spPr>
      </p:sp>
      <p:sp>
        <p:nvSpPr>
          <p:cNvPr id="3" name="AutoShape 3"/>
          <p:cNvSpPr/>
          <p:nvPr/>
        </p:nvSpPr>
        <p:spPr>
          <a:xfrm>
            <a:off x="14854714" y="0"/>
            <a:ext cx="3433286" cy="5143500"/>
          </a:xfrm>
          <a:prstGeom prst="rect">
            <a:avLst/>
          </a:prstGeom>
          <a:solidFill>
            <a:srgbClr val="FE4C00"/>
          </a:solidFill>
        </p:spPr>
      </p:sp>
      <p:pic>
        <p:nvPicPr>
          <p:cNvPr id="4" name="Picture 4"/>
          <p:cNvPicPr>
            <a:picLocks noChangeAspect="1"/>
          </p:cNvPicPr>
          <p:nvPr/>
        </p:nvPicPr>
        <p:blipFill>
          <a:blip r:embed="rId2"/>
          <a:srcRect/>
          <a:stretch>
            <a:fillRect/>
          </a:stretch>
        </p:blipFill>
        <p:spPr>
          <a:xfrm>
            <a:off x="16753804" y="1028700"/>
            <a:ext cx="505496" cy="505496"/>
          </a:xfrm>
          <a:prstGeom prst="rect">
            <a:avLst/>
          </a:prstGeom>
        </p:spPr>
      </p:pic>
      <p:pic>
        <p:nvPicPr>
          <p:cNvPr id="5" name="Picture 5"/>
          <p:cNvPicPr>
            <a:picLocks noChangeAspect="1"/>
          </p:cNvPicPr>
          <p:nvPr/>
        </p:nvPicPr>
        <p:blipFill>
          <a:blip r:embed="rId3"/>
          <a:srcRect/>
          <a:stretch>
            <a:fillRect/>
          </a:stretch>
        </p:blipFill>
        <p:spPr>
          <a:xfrm>
            <a:off x="13127314" y="849729"/>
            <a:ext cx="3444043" cy="3444043"/>
          </a:xfrm>
          <a:prstGeom prst="rect">
            <a:avLst/>
          </a:prstGeom>
        </p:spPr>
      </p:pic>
      <p:pic>
        <p:nvPicPr>
          <p:cNvPr id="6" name="Picture 6"/>
          <p:cNvPicPr>
            <a:picLocks noChangeAspect="1"/>
          </p:cNvPicPr>
          <p:nvPr/>
        </p:nvPicPr>
        <p:blipFill>
          <a:blip r:embed="rId4"/>
          <a:srcRect/>
          <a:stretch>
            <a:fillRect/>
          </a:stretch>
        </p:blipFill>
        <p:spPr>
          <a:xfrm>
            <a:off x="9712531" y="5143500"/>
            <a:ext cx="5143500" cy="5143500"/>
          </a:xfrm>
          <a:prstGeom prst="rect">
            <a:avLst/>
          </a:prstGeom>
        </p:spPr>
      </p:pic>
      <p:sp>
        <p:nvSpPr>
          <p:cNvPr id="7" name="TextBox 7"/>
          <p:cNvSpPr txBox="1"/>
          <p:nvPr/>
        </p:nvSpPr>
        <p:spPr>
          <a:xfrm>
            <a:off x="4343400" y="2134708"/>
            <a:ext cx="9163596" cy="4946675"/>
          </a:xfrm>
          <a:prstGeom prst="rect">
            <a:avLst/>
          </a:prstGeom>
        </p:spPr>
        <p:txBody>
          <a:bodyPr wrap="square" lIns="0" tIns="0" rIns="0" bIns="0" rtlCol="0" anchor="t">
            <a:spAutoFit/>
          </a:bodyPr>
          <a:lstStyle/>
          <a:p>
            <a:pPr>
              <a:lnSpc>
                <a:spcPts val="13200"/>
              </a:lnSpc>
            </a:pPr>
            <a:r>
              <a:rPr lang="en" sz="9600" b="1" dirty="0"/>
              <a:t>YouTube Channel Publish Time</a:t>
            </a:r>
            <a:endParaRPr lang="en-US" sz="12000" dirty="0">
              <a:solidFill>
                <a:srgbClr val="000000"/>
              </a:solidFill>
              <a:latin typeface="Muli Bold Bold"/>
            </a:endParaRPr>
          </a:p>
        </p:txBody>
      </p:sp>
      <p:pic>
        <p:nvPicPr>
          <p:cNvPr id="13" name="Picture 13"/>
          <p:cNvPicPr>
            <a:picLocks noChangeAspect="1"/>
          </p:cNvPicPr>
          <p:nvPr/>
        </p:nvPicPr>
        <p:blipFill>
          <a:blip r:embed="rId5"/>
          <a:srcRect/>
          <a:stretch>
            <a:fillRect/>
          </a:stretch>
        </p:blipFill>
        <p:spPr>
          <a:xfrm rot="5400000">
            <a:off x="14857349" y="7436703"/>
            <a:ext cx="2850297" cy="2850297"/>
          </a:xfrm>
          <a:prstGeom prst="rect">
            <a:avLst/>
          </a:prstGeom>
        </p:spPr>
      </p:pic>
      <p:pic>
        <p:nvPicPr>
          <p:cNvPr id="14" name="Google Shape;55;p13">
            <a:extLst>
              <a:ext uri="{FF2B5EF4-FFF2-40B4-BE49-F238E27FC236}">
                <a16:creationId xmlns:a16="http://schemas.microsoft.com/office/drawing/2014/main" id="{EF9B7A92-3BD6-CF4C-80A4-882572B59921}"/>
              </a:ext>
            </a:extLst>
          </p:cNvPr>
          <p:cNvPicPr preferRelativeResize="0"/>
          <p:nvPr/>
        </p:nvPicPr>
        <p:blipFill>
          <a:blip r:embed="rId6">
            <a:alphaModFix/>
          </a:blip>
          <a:stretch>
            <a:fillRect/>
          </a:stretch>
        </p:blipFill>
        <p:spPr>
          <a:xfrm>
            <a:off x="658" y="2086412"/>
            <a:ext cx="3431969" cy="6114176"/>
          </a:xfrm>
          <a:prstGeom prst="rect">
            <a:avLst/>
          </a:prstGeom>
          <a:noFill/>
          <a:ln>
            <a:noFill/>
          </a:ln>
        </p:spPr>
      </p:pic>
    </p:spTree>
    <p:extLst>
      <p:ext uri="{BB962C8B-B14F-4D97-AF65-F5344CB8AC3E}">
        <p14:creationId xmlns:p14="http://schemas.microsoft.com/office/powerpoint/2010/main" val="1777561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4;p17">
            <a:extLst>
              <a:ext uri="{FF2B5EF4-FFF2-40B4-BE49-F238E27FC236}">
                <a16:creationId xmlns:a16="http://schemas.microsoft.com/office/drawing/2014/main" id="{7022A41E-E407-EF46-A653-22D71D79EF03}"/>
              </a:ext>
            </a:extLst>
          </p:cNvPr>
          <p:cNvSpPr txBox="1"/>
          <p:nvPr/>
        </p:nvSpPr>
        <p:spPr>
          <a:xfrm>
            <a:off x="2643876" y="464350"/>
            <a:ext cx="13838400"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4000" b="1" dirty="0"/>
              <a:t>Channel Publish Hour Time Series for US and Japan</a:t>
            </a:r>
            <a:endParaRPr sz="4000" b="1" dirty="0"/>
          </a:p>
        </p:txBody>
      </p:sp>
      <p:pic>
        <p:nvPicPr>
          <p:cNvPr id="6" name="Picture 5" descr="A picture containing shape&#10;&#10;Description automatically generated">
            <a:extLst>
              <a:ext uri="{FF2B5EF4-FFF2-40B4-BE49-F238E27FC236}">
                <a16:creationId xmlns:a16="http://schemas.microsoft.com/office/drawing/2014/main" id="{997A5D0F-D125-8247-ACBA-679E7557B03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885" t="62593" r="4295" b="12963"/>
          <a:stretch/>
        </p:blipFill>
        <p:spPr>
          <a:xfrm>
            <a:off x="838200" y="395300"/>
            <a:ext cx="1225447" cy="962851"/>
          </a:xfrm>
          <a:prstGeom prst="rect">
            <a:avLst/>
          </a:prstGeom>
        </p:spPr>
      </p:pic>
      <p:sp>
        <p:nvSpPr>
          <p:cNvPr id="21" name="TextBox 13">
            <a:extLst>
              <a:ext uri="{FF2B5EF4-FFF2-40B4-BE49-F238E27FC236}">
                <a16:creationId xmlns:a16="http://schemas.microsoft.com/office/drawing/2014/main" id="{A0E78406-72BC-634C-BF30-ED6621F9899B}"/>
              </a:ext>
            </a:extLst>
          </p:cNvPr>
          <p:cNvSpPr txBox="1"/>
          <p:nvPr/>
        </p:nvSpPr>
        <p:spPr>
          <a:xfrm>
            <a:off x="14740073" y="7867152"/>
            <a:ext cx="3471966" cy="1211229"/>
          </a:xfrm>
          <a:prstGeom prst="rect">
            <a:avLst/>
          </a:prstGeom>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marL="342900" indent="-342900">
              <a:lnSpc>
                <a:spcPts val="3268"/>
              </a:lnSpc>
              <a:buFont typeface="Arial" panose="020B0604020202020204" pitchFamily="34" charset="0"/>
              <a:buChar char="•"/>
            </a:pPr>
            <a:r>
              <a:rPr lang="en-US" sz="1800" b="1" spc="197" dirty="0">
                <a:solidFill>
                  <a:srgbClr val="FFFFFF"/>
                </a:solidFill>
                <a:latin typeface="Tahoma" panose="020B0604030504040204" pitchFamily="34" charset="0"/>
                <a:ea typeface="Tahoma" panose="020B0604030504040204" pitchFamily="34" charset="0"/>
                <a:cs typeface="Tahoma" panose="020B0604030504040204" pitchFamily="34" charset="0"/>
              </a:rPr>
              <a:t>Year 2018- Preferred Publish hour around 10 am </a:t>
            </a:r>
          </a:p>
        </p:txBody>
      </p:sp>
      <p:pic>
        <p:nvPicPr>
          <p:cNvPr id="22" name="Picture 21" descr="Chart, line chart&#10;&#10;Description automatically generated">
            <a:extLst>
              <a:ext uri="{FF2B5EF4-FFF2-40B4-BE49-F238E27FC236}">
                <a16:creationId xmlns:a16="http://schemas.microsoft.com/office/drawing/2014/main" id="{544FA533-9058-6647-8F1E-BC7AD53B2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0485" y="1375654"/>
            <a:ext cx="11734800" cy="8259523"/>
          </a:xfrm>
          <a:prstGeom prst="rect">
            <a:avLst/>
          </a:prstGeom>
        </p:spPr>
      </p:pic>
      <p:sp>
        <p:nvSpPr>
          <p:cNvPr id="23" name="TextBox 22">
            <a:extLst>
              <a:ext uri="{FF2B5EF4-FFF2-40B4-BE49-F238E27FC236}">
                <a16:creationId xmlns:a16="http://schemas.microsoft.com/office/drawing/2014/main" id="{D0CA6D7A-2362-A242-8479-D6DC9850DB95}"/>
              </a:ext>
            </a:extLst>
          </p:cNvPr>
          <p:cNvSpPr txBox="1"/>
          <p:nvPr/>
        </p:nvSpPr>
        <p:spPr>
          <a:xfrm>
            <a:off x="1450923" y="1999205"/>
            <a:ext cx="1210588" cy="646331"/>
          </a:xfrm>
          <a:prstGeom prst="rect">
            <a:avLst/>
          </a:prstGeom>
          <a:noFill/>
        </p:spPr>
        <p:txBody>
          <a:bodyPr wrap="none" rtlCol="0">
            <a:spAutoFit/>
          </a:bodyPr>
          <a:lstStyle/>
          <a:p>
            <a:r>
              <a:rPr lang="en-US" sz="3600" b="1" dirty="0">
                <a:solidFill>
                  <a:srgbClr val="FF0000"/>
                </a:solidFill>
              </a:rPr>
              <a:t>2018</a:t>
            </a:r>
          </a:p>
        </p:txBody>
      </p:sp>
      <p:sp>
        <p:nvSpPr>
          <p:cNvPr id="24" name="TextBox 23">
            <a:extLst>
              <a:ext uri="{FF2B5EF4-FFF2-40B4-BE49-F238E27FC236}">
                <a16:creationId xmlns:a16="http://schemas.microsoft.com/office/drawing/2014/main" id="{CDEFE914-5ED1-054D-A748-B4D7A965A814}"/>
              </a:ext>
            </a:extLst>
          </p:cNvPr>
          <p:cNvSpPr txBox="1"/>
          <p:nvPr/>
        </p:nvSpPr>
        <p:spPr>
          <a:xfrm>
            <a:off x="15703510" y="1999205"/>
            <a:ext cx="1210588" cy="646331"/>
          </a:xfrm>
          <a:prstGeom prst="rect">
            <a:avLst/>
          </a:prstGeom>
          <a:noFill/>
        </p:spPr>
        <p:txBody>
          <a:bodyPr wrap="none" rtlCol="0">
            <a:spAutoFit/>
          </a:bodyPr>
          <a:lstStyle/>
          <a:p>
            <a:r>
              <a:rPr lang="en-US" sz="3600" b="1" dirty="0">
                <a:solidFill>
                  <a:srgbClr val="FF0000"/>
                </a:solidFill>
              </a:rPr>
              <a:t>2020</a:t>
            </a:r>
          </a:p>
        </p:txBody>
      </p:sp>
      <p:pic>
        <p:nvPicPr>
          <p:cNvPr id="26" name="Picture 25" descr="A picture containing antenna&#10;&#10;Description automatically generated">
            <a:extLst>
              <a:ext uri="{FF2B5EF4-FFF2-40B4-BE49-F238E27FC236}">
                <a16:creationId xmlns:a16="http://schemas.microsoft.com/office/drawing/2014/main" id="{1D99EF61-5034-CF4D-AAA6-828960C45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014" y="3136568"/>
            <a:ext cx="1250950" cy="932789"/>
          </a:xfrm>
          <a:prstGeom prst="rect">
            <a:avLst/>
          </a:prstGeom>
        </p:spPr>
      </p:pic>
      <p:sp>
        <p:nvSpPr>
          <p:cNvPr id="27" name="TextBox 26">
            <a:extLst>
              <a:ext uri="{FF2B5EF4-FFF2-40B4-BE49-F238E27FC236}">
                <a16:creationId xmlns:a16="http://schemas.microsoft.com/office/drawing/2014/main" id="{C0161047-3ED2-F84D-AC6B-35A84D6C9084}"/>
              </a:ext>
            </a:extLst>
          </p:cNvPr>
          <p:cNvSpPr txBox="1"/>
          <p:nvPr/>
        </p:nvSpPr>
        <p:spPr>
          <a:xfrm>
            <a:off x="847195" y="4395856"/>
            <a:ext cx="2653290" cy="523220"/>
          </a:xfrm>
          <a:prstGeom prst="rect">
            <a:avLst/>
          </a:prstGeom>
          <a:noFill/>
        </p:spPr>
        <p:txBody>
          <a:bodyPr wrap="none" rtlCol="0">
            <a:spAutoFit/>
          </a:bodyPr>
          <a:lstStyle/>
          <a:p>
            <a:r>
              <a:rPr lang="en-US" sz="2800" b="1" dirty="0"/>
              <a:t>Japan ~10 am </a:t>
            </a:r>
          </a:p>
        </p:txBody>
      </p:sp>
      <p:sp>
        <p:nvSpPr>
          <p:cNvPr id="28" name="TextBox 27">
            <a:extLst>
              <a:ext uri="{FF2B5EF4-FFF2-40B4-BE49-F238E27FC236}">
                <a16:creationId xmlns:a16="http://schemas.microsoft.com/office/drawing/2014/main" id="{833039CC-AAE6-A247-BF6C-046F659EC1E8}"/>
              </a:ext>
            </a:extLst>
          </p:cNvPr>
          <p:cNvSpPr txBox="1"/>
          <p:nvPr/>
        </p:nvSpPr>
        <p:spPr>
          <a:xfrm>
            <a:off x="970533" y="5770033"/>
            <a:ext cx="2029723" cy="523220"/>
          </a:xfrm>
          <a:prstGeom prst="rect">
            <a:avLst/>
          </a:prstGeom>
          <a:noFill/>
        </p:spPr>
        <p:txBody>
          <a:bodyPr wrap="none" rtlCol="0">
            <a:spAutoFit/>
          </a:bodyPr>
          <a:lstStyle/>
          <a:p>
            <a:r>
              <a:rPr lang="en-US" sz="2800" b="1" dirty="0"/>
              <a:t>US ~ 3 pm </a:t>
            </a:r>
          </a:p>
        </p:txBody>
      </p:sp>
      <p:pic>
        <p:nvPicPr>
          <p:cNvPr id="29" name="Picture 28" descr="A picture containing antenna&#10;&#10;Description automatically generated">
            <a:extLst>
              <a:ext uri="{FF2B5EF4-FFF2-40B4-BE49-F238E27FC236}">
                <a16:creationId xmlns:a16="http://schemas.microsoft.com/office/drawing/2014/main" id="{31495C81-5631-ED4B-8690-8D3187B7B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7131" y="2933700"/>
            <a:ext cx="1250950" cy="932789"/>
          </a:xfrm>
          <a:prstGeom prst="rect">
            <a:avLst/>
          </a:prstGeom>
        </p:spPr>
      </p:pic>
      <p:sp>
        <p:nvSpPr>
          <p:cNvPr id="30" name="TextBox 29">
            <a:extLst>
              <a:ext uri="{FF2B5EF4-FFF2-40B4-BE49-F238E27FC236}">
                <a16:creationId xmlns:a16="http://schemas.microsoft.com/office/drawing/2014/main" id="{9453D33B-333F-D244-AE23-EB0BDBF690B6}"/>
              </a:ext>
            </a:extLst>
          </p:cNvPr>
          <p:cNvSpPr txBox="1"/>
          <p:nvPr/>
        </p:nvSpPr>
        <p:spPr>
          <a:xfrm>
            <a:off x="15149411" y="4427941"/>
            <a:ext cx="1733167" cy="523220"/>
          </a:xfrm>
          <a:prstGeom prst="rect">
            <a:avLst/>
          </a:prstGeom>
          <a:noFill/>
        </p:spPr>
        <p:txBody>
          <a:bodyPr wrap="none" rtlCol="0">
            <a:spAutoFit/>
          </a:bodyPr>
          <a:lstStyle/>
          <a:p>
            <a:r>
              <a:rPr lang="en-US" sz="2800" b="1" dirty="0"/>
              <a:t>  ~3-5 am</a:t>
            </a:r>
          </a:p>
        </p:txBody>
      </p:sp>
      <p:sp>
        <p:nvSpPr>
          <p:cNvPr id="32" name="TextBox 31">
            <a:extLst>
              <a:ext uri="{FF2B5EF4-FFF2-40B4-BE49-F238E27FC236}">
                <a16:creationId xmlns:a16="http://schemas.microsoft.com/office/drawing/2014/main" id="{DC221872-1F16-AA4B-AFF3-7185A4164784}"/>
              </a:ext>
            </a:extLst>
          </p:cNvPr>
          <p:cNvSpPr txBox="1"/>
          <p:nvPr/>
        </p:nvSpPr>
        <p:spPr>
          <a:xfrm>
            <a:off x="15141673" y="5647519"/>
            <a:ext cx="1752403" cy="523220"/>
          </a:xfrm>
          <a:prstGeom prst="rect">
            <a:avLst/>
          </a:prstGeom>
          <a:noFill/>
        </p:spPr>
        <p:txBody>
          <a:bodyPr wrap="none" rtlCol="0">
            <a:spAutoFit/>
          </a:bodyPr>
          <a:lstStyle/>
          <a:p>
            <a:r>
              <a:rPr lang="en-US" sz="2800" b="1" dirty="0"/>
              <a:t>  ~6-7 pm</a:t>
            </a:r>
          </a:p>
        </p:txBody>
      </p:sp>
    </p:spTree>
    <p:extLst>
      <p:ext uri="{BB962C8B-B14F-4D97-AF65-F5344CB8AC3E}">
        <p14:creationId xmlns:p14="http://schemas.microsoft.com/office/powerpoint/2010/main" val="2406725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4;p17">
            <a:extLst>
              <a:ext uri="{FF2B5EF4-FFF2-40B4-BE49-F238E27FC236}">
                <a16:creationId xmlns:a16="http://schemas.microsoft.com/office/drawing/2014/main" id="{0F7586F8-CFED-1841-8689-C17D0F9A1643}"/>
              </a:ext>
            </a:extLst>
          </p:cNvPr>
          <p:cNvSpPr txBox="1"/>
          <p:nvPr/>
        </p:nvSpPr>
        <p:spPr>
          <a:xfrm>
            <a:off x="2643876" y="464350"/>
            <a:ext cx="13838400"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4000" b="1" dirty="0"/>
              <a:t>Channel Publish Hour Time Series for Japan</a:t>
            </a:r>
            <a:endParaRPr sz="4000" b="1" dirty="0"/>
          </a:p>
        </p:txBody>
      </p:sp>
      <p:pic>
        <p:nvPicPr>
          <p:cNvPr id="6" name="Picture 5" descr="Chart&#10;&#10;Description automatically generated">
            <a:extLst>
              <a:ext uri="{FF2B5EF4-FFF2-40B4-BE49-F238E27FC236}">
                <a16:creationId xmlns:a16="http://schemas.microsoft.com/office/drawing/2014/main" id="{FE4B9E19-03EA-254F-A633-5477F8A021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477394"/>
            <a:ext cx="11112500" cy="8115300"/>
          </a:xfrm>
          <a:prstGeom prst="rect">
            <a:avLst/>
          </a:prstGeom>
        </p:spPr>
      </p:pic>
      <p:sp>
        <p:nvSpPr>
          <p:cNvPr id="7" name="Down Arrow 6">
            <a:extLst>
              <a:ext uri="{FF2B5EF4-FFF2-40B4-BE49-F238E27FC236}">
                <a16:creationId xmlns:a16="http://schemas.microsoft.com/office/drawing/2014/main" id="{2F26D29C-534E-D445-9BEB-8A8AC810DD82}"/>
              </a:ext>
            </a:extLst>
          </p:cNvPr>
          <p:cNvSpPr/>
          <p:nvPr/>
        </p:nvSpPr>
        <p:spPr>
          <a:xfrm rot="10800000">
            <a:off x="12004675" y="4848880"/>
            <a:ext cx="762000"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E8D2A2-EDEF-C24C-B737-D07B03367FE9}"/>
              </a:ext>
            </a:extLst>
          </p:cNvPr>
          <p:cNvSpPr txBox="1"/>
          <p:nvPr/>
        </p:nvSpPr>
        <p:spPr>
          <a:xfrm>
            <a:off x="13011150" y="5120670"/>
            <a:ext cx="3602268" cy="523220"/>
          </a:xfrm>
          <a:prstGeom prst="rect">
            <a:avLst/>
          </a:prstGeom>
          <a:noFill/>
        </p:spPr>
        <p:txBody>
          <a:bodyPr wrap="none" rtlCol="0">
            <a:spAutoFit/>
          </a:bodyPr>
          <a:lstStyle/>
          <a:p>
            <a:r>
              <a:rPr lang="en-US" sz="2800" b="1" dirty="0"/>
              <a:t>More videos in 2020</a:t>
            </a:r>
          </a:p>
        </p:txBody>
      </p:sp>
      <p:pic>
        <p:nvPicPr>
          <p:cNvPr id="9" name="Picture 8" descr="A picture containing antenna&#10;&#10;Description automatically generated">
            <a:extLst>
              <a:ext uri="{FF2B5EF4-FFF2-40B4-BE49-F238E27FC236}">
                <a16:creationId xmlns:a16="http://schemas.microsoft.com/office/drawing/2014/main" id="{38EB921D-CFF5-2848-A57C-65953A630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0200" y="3543300"/>
            <a:ext cx="1250950" cy="932789"/>
          </a:xfrm>
          <a:prstGeom prst="rect">
            <a:avLst/>
          </a:prstGeom>
        </p:spPr>
      </p:pic>
      <p:sp>
        <p:nvSpPr>
          <p:cNvPr id="10" name="TextBox 9">
            <a:extLst>
              <a:ext uri="{FF2B5EF4-FFF2-40B4-BE49-F238E27FC236}">
                <a16:creationId xmlns:a16="http://schemas.microsoft.com/office/drawing/2014/main" id="{579FA0F7-AC2C-CE4A-B74B-C4C73AA1A9DA}"/>
              </a:ext>
            </a:extLst>
          </p:cNvPr>
          <p:cNvSpPr txBox="1"/>
          <p:nvPr/>
        </p:nvSpPr>
        <p:spPr>
          <a:xfrm>
            <a:off x="13011150" y="3748084"/>
            <a:ext cx="3619902" cy="523220"/>
          </a:xfrm>
          <a:prstGeom prst="rect">
            <a:avLst/>
          </a:prstGeom>
          <a:noFill/>
        </p:spPr>
        <p:txBody>
          <a:bodyPr wrap="none" rtlCol="0">
            <a:spAutoFit/>
          </a:bodyPr>
          <a:lstStyle/>
          <a:p>
            <a:r>
              <a:rPr lang="en-US" sz="2800" b="1" dirty="0"/>
              <a:t>14 hours ahead EST</a:t>
            </a:r>
          </a:p>
        </p:txBody>
      </p:sp>
      <p:pic>
        <p:nvPicPr>
          <p:cNvPr id="4100" name="Picture 4" descr="International hours symbol - Free interface icons">
            <a:extLst>
              <a:ext uri="{FF2B5EF4-FFF2-40B4-BE49-F238E27FC236}">
                <a16:creationId xmlns:a16="http://schemas.microsoft.com/office/drawing/2014/main" id="{9BE04800-0F91-414C-AD05-6D3BB3ED64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43873" y="2088215"/>
            <a:ext cx="1083604" cy="10836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33EF5CE-A196-FE40-B068-F99D9D64896F}"/>
              </a:ext>
            </a:extLst>
          </p:cNvPr>
          <p:cNvSpPr txBox="1"/>
          <p:nvPr/>
        </p:nvSpPr>
        <p:spPr>
          <a:xfrm>
            <a:off x="13089512" y="2152963"/>
            <a:ext cx="3300904" cy="954107"/>
          </a:xfrm>
          <a:prstGeom prst="rect">
            <a:avLst/>
          </a:prstGeom>
          <a:noFill/>
        </p:spPr>
        <p:txBody>
          <a:bodyPr wrap="none" rtlCol="0">
            <a:spAutoFit/>
          </a:bodyPr>
          <a:lstStyle/>
          <a:p>
            <a:r>
              <a:rPr lang="en-US" sz="2800" b="1" dirty="0"/>
              <a:t>Asia time zone – </a:t>
            </a:r>
          </a:p>
          <a:p>
            <a:r>
              <a:rPr lang="en-US" sz="2800" b="1" dirty="0"/>
              <a:t>9 hours after UTC </a:t>
            </a:r>
          </a:p>
        </p:txBody>
      </p:sp>
      <p:pic>
        <p:nvPicPr>
          <p:cNvPr id="14" name="Picture 13" descr="Icon&#10;&#10;Description automatically generated">
            <a:extLst>
              <a:ext uri="{FF2B5EF4-FFF2-40B4-BE49-F238E27FC236}">
                <a16:creationId xmlns:a16="http://schemas.microsoft.com/office/drawing/2014/main" id="{995DA9F4-2173-1541-94E6-F92AD96A51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9766" y="6488389"/>
            <a:ext cx="951818" cy="970122"/>
          </a:xfrm>
          <a:prstGeom prst="rect">
            <a:avLst/>
          </a:prstGeom>
        </p:spPr>
      </p:pic>
      <p:sp>
        <p:nvSpPr>
          <p:cNvPr id="15" name="TextBox 14">
            <a:extLst>
              <a:ext uri="{FF2B5EF4-FFF2-40B4-BE49-F238E27FC236}">
                <a16:creationId xmlns:a16="http://schemas.microsoft.com/office/drawing/2014/main" id="{0773B13A-2F17-CA42-A4FA-4235FF10AC09}"/>
              </a:ext>
            </a:extLst>
          </p:cNvPr>
          <p:cNvSpPr txBox="1"/>
          <p:nvPr/>
        </p:nvSpPr>
        <p:spPr>
          <a:xfrm>
            <a:off x="13089512" y="6667500"/>
            <a:ext cx="3337773" cy="954107"/>
          </a:xfrm>
          <a:prstGeom prst="rect">
            <a:avLst/>
          </a:prstGeom>
          <a:noFill/>
        </p:spPr>
        <p:txBody>
          <a:bodyPr wrap="none" rtlCol="0">
            <a:spAutoFit/>
          </a:bodyPr>
          <a:lstStyle/>
          <a:p>
            <a:r>
              <a:rPr lang="en-US" sz="2800" b="1" dirty="0"/>
              <a:t>Early morning and</a:t>
            </a:r>
          </a:p>
          <a:p>
            <a:r>
              <a:rPr lang="en-US" sz="2800" b="1" dirty="0"/>
              <a:t>afternoon</a:t>
            </a:r>
          </a:p>
        </p:txBody>
      </p:sp>
    </p:spTree>
    <p:extLst>
      <p:ext uri="{BB962C8B-B14F-4D97-AF65-F5344CB8AC3E}">
        <p14:creationId xmlns:p14="http://schemas.microsoft.com/office/powerpoint/2010/main" val="3554595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4;p17">
            <a:extLst>
              <a:ext uri="{FF2B5EF4-FFF2-40B4-BE49-F238E27FC236}">
                <a16:creationId xmlns:a16="http://schemas.microsoft.com/office/drawing/2014/main" id="{0F7586F8-CFED-1841-8689-C17D0F9A1643}"/>
              </a:ext>
            </a:extLst>
          </p:cNvPr>
          <p:cNvSpPr txBox="1"/>
          <p:nvPr/>
        </p:nvSpPr>
        <p:spPr>
          <a:xfrm>
            <a:off x="2643876" y="464350"/>
            <a:ext cx="13838400"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4000" b="1" dirty="0"/>
              <a:t>Channel Publish Hour Time Series for United States</a:t>
            </a:r>
            <a:endParaRPr sz="4000" b="1" dirty="0"/>
          </a:p>
        </p:txBody>
      </p:sp>
      <p:pic>
        <p:nvPicPr>
          <p:cNvPr id="5" name="Picture 4" descr="Chart, surface chart&#10;&#10;Description automatically generated">
            <a:extLst>
              <a:ext uri="{FF2B5EF4-FFF2-40B4-BE49-F238E27FC236}">
                <a16:creationId xmlns:a16="http://schemas.microsoft.com/office/drawing/2014/main" id="{EADAB3A0-837D-7D46-BEC6-0989CFBC2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1745" y="1714500"/>
            <a:ext cx="10656255" cy="8302726"/>
          </a:xfrm>
          <a:prstGeom prst="rect">
            <a:avLst/>
          </a:prstGeom>
        </p:spPr>
      </p:pic>
      <p:sp>
        <p:nvSpPr>
          <p:cNvPr id="6" name="Down Arrow 5">
            <a:extLst>
              <a:ext uri="{FF2B5EF4-FFF2-40B4-BE49-F238E27FC236}">
                <a16:creationId xmlns:a16="http://schemas.microsoft.com/office/drawing/2014/main" id="{399D1867-05C3-E04C-A504-E4F88DE1FC9C}"/>
              </a:ext>
            </a:extLst>
          </p:cNvPr>
          <p:cNvSpPr/>
          <p:nvPr/>
        </p:nvSpPr>
        <p:spPr>
          <a:xfrm rot="10800000">
            <a:off x="914400" y="5309860"/>
            <a:ext cx="762000"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A51CDF6-6914-E044-A8AB-F906EA792995}"/>
              </a:ext>
            </a:extLst>
          </p:cNvPr>
          <p:cNvSpPr txBox="1"/>
          <p:nvPr/>
        </p:nvSpPr>
        <p:spPr>
          <a:xfrm>
            <a:off x="1963566" y="5579403"/>
            <a:ext cx="3602268" cy="523220"/>
          </a:xfrm>
          <a:prstGeom prst="rect">
            <a:avLst/>
          </a:prstGeom>
          <a:noFill/>
        </p:spPr>
        <p:txBody>
          <a:bodyPr wrap="none" rtlCol="0">
            <a:spAutoFit/>
          </a:bodyPr>
          <a:lstStyle/>
          <a:p>
            <a:r>
              <a:rPr lang="en-US" sz="2800" b="1" dirty="0"/>
              <a:t>More videos in 2018</a:t>
            </a:r>
          </a:p>
        </p:txBody>
      </p:sp>
      <p:pic>
        <p:nvPicPr>
          <p:cNvPr id="8" name="Picture 7" descr="A picture containing antenna&#10;&#10;Description automatically generated">
            <a:extLst>
              <a:ext uri="{FF2B5EF4-FFF2-40B4-BE49-F238E27FC236}">
                <a16:creationId xmlns:a16="http://schemas.microsoft.com/office/drawing/2014/main" id="{FDB0887B-6E1D-E749-8B4F-E1B256FE2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16" y="3966504"/>
            <a:ext cx="1250950" cy="932789"/>
          </a:xfrm>
          <a:prstGeom prst="rect">
            <a:avLst/>
          </a:prstGeom>
        </p:spPr>
      </p:pic>
      <p:sp>
        <p:nvSpPr>
          <p:cNvPr id="9" name="TextBox 8">
            <a:extLst>
              <a:ext uri="{FF2B5EF4-FFF2-40B4-BE49-F238E27FC236}">
                <a16:creationId xmlns:a16="http://schemas.microsoft.com/office/drawing/2014/main" id="{16AAAF88-948E-AD49-BF52-9E650F3998D5}"/>
              </a:ext>
            </a:extLst>
          </p:cNvPr>
          <p:cNvSpPr txBox="1"/>
          <p:nvPr/>
        </p:nvSpPr>
        <p:spPr>
          <a:xfrm>
            <a:off x="1945932" y="4171288"/>
            <a:ext cx="3656770" cy="523220"/>
          </a:xfrm>
          <a:prstGeom prst="rect">
            <a:avLst/>
          </a:prstGeom>
          <a:noFill/>
        </p:spPr>
        <p:txBody>
          <a:bodyPr wrap="none" rtlCol="0">
            <a:spAutoFit/>
          </a:bodyPr>
          <a:lstStyle/>
          <a:p>
            <a:r>
              <a:rPr lang="en-US" sz="2800" b="1" dirty="0"/>
              <a:t>3 hours behind  EST</a:t>
            </a:r>
          </a:p>
        </p:txBody>
      </p:sp>
      <p:pic>
        <p:nvPicPr>
          <p:cNvPr id="10" name="Picture 4" descr="International hours symbol - Free interface icons">
            <a:extLst>
              <a:ext uri="{FF2B5EF4-FFF2-40B4-BE49-F238E27FC236}">
                <a16:creationId xmlns:a16="http://schemas.microsoft.com/office/drawing/2014/main" id="{97C6F294-A684-524B-8D5E-6208F05D0A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289" y="2472333"/>
            <a:ext cx="1083604" cy="10836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4B82C3D-156D-DE46-B86D-E771A0AAC60D}"/>
              </a:ext>
            </a:extLst>
          </p:cNvPr>
          <p:cNvSpPr txBox="1"/>
          <p:nvPr/>
        </p:nvSpPr>
        <p:spPr>
          <a:xfrm>
            <a:off x="2165509" y="2537081"/>
            <a:ext cx="4419800" cy="954107"/>
          </a:xfrm>
          <a:prstGeom prst="rect">
            <a:avLst/>
          </a:prstGeom>
          <a:noFill/>
        </p:spPr>
        <p:txBody>
          <a:bodyPr wrap="none" rtlCol="0">
            <a:spAutoFit/>
          </a:bodyPr>
          <a:lstStyle/>
          <a:p>
            <a:r>
              <a:rPr lang="en-US" sz="2800" b="1" dirty="0"/>
              <a:t>LA time zone – </a:t>
            </a:r>
          </a:p>
          <a:p>
            <a:r>
              <a:rPr lang="en-US" sz="2800" b="1" dirty="0"/>
              <a:t>8 hours ahead than UTC </a:t>
            </a:r>
          </a:p>
        </p:txBody>
      </p:sp>
      <p:sp>
        <p:nvSpPr>
          <p:cNvPr id="14" name="TextBox 13">
            <a:extLst>
              <a:ext uri="{FF2B5EF4-FFF2-40B4-BE49-F238E27FC236}">
                <a16:creationId xmlns:a16="http://schemas.microsoft.com/office/drawing/2014/main" id="{8FA5714B-D661-984A-AED6-4435889E5E3D}"/>
              </a:ext>
            </a:extLst>
          </p:cNvPr>
          <p:cNvSpPr txBox="1"/>
          <p:nvPr/>
        </p:nvSpPr>
        <p:spPr>
          <a:xfrm>
            <a:off x="1967584" y="6987518"/>
            <a:ext cx="4358886" cy="2246769"/>
          </a:xfrm>
          <a:prstGeom prst="rect">
            <a:avLst/>
          </a:prstGeom>
          <a:noFill/>
        </p:spPr>
        <p:txBody>
          <a:bodyPr wrap="none" rtlCol="0">
            <a:spAutoFit/>
          </a:bodyPr>
          <a:lstStyle/>
          <a:p>
            <a:r>
              <a:rPr lang="en-US" altLang="zh-CN" sz="2800" b="1" dirty="0"/>
              <a:t>2018- </a:t>
            </a:r>
            <a:r>
              <a:rPr lang="en-US" sz="2800" b="1" dirty="0"/>
              <a:t>Early morning </a:t>
            </a:r>
          </a:p>
          <a:p>
            <a:r>
              <a:rPr lang="en-US" sz="2800" b="1" dirty="0"/>
              <a:t>and afternoon</a:t>
            </a:r>
          </a:p>
          <a:p>
            <a:endParaRPr lang="en-US" sz="2800" b="1" dirty="0"/>
          </a:p>
          <a:p>
            <a:r>
              <a:rPr lang="en-US" altLang="zh-CN" sz="2800" b="1" dirty="0"/>
              <a:t>2020-Early morning and </a:t>
            </a:r>
          </a:p>
          <a:p>
            <a:r>
              <a:rPr lang="en-US" sz="2800" b="1" dirty="0"/>
              <a:t>afternoon</a:t>
            </a:r>
          </a:p>
        </p:txBody>
      </p:sp>
      <p:pic>
        <p:nvPicPr>
          <p:cNvPr id="16" name="Picture 15" descr="Icon&#10;&#10;Description automatically generated">
            <a:extLst>
              <a:ext uri="{FF2B5EF4-FFF2-40B4-BE49-F238E27FC236}">
                <a16:creationId xmlns:a16="http://schemas.microsoft.com/office/drawing/2014/main" id="{9094D3FD-4121-5348-BBD7-60BF8BB9B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339" y="6677600"/>
            <a:ext cx="951818" cy="970122"/>
          </a:xfrm>
          <a:prstGeom prst="rect">
            <a:avLst/>
          </a:prstGeom>
        </p:spPr>
      </p:pic>
    </p:spTree>
    <p:extLst>
      <p:ext uri="{BB962C8B-B14F-4D97-AF65-F5344CB8AC3E}">
        <p14:creationId xmlns:p14="http://schemas.microsoft.com/office/powerpoint/2010/main" val="2760666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4;p17">
            <a:extLst>
              <a:ext uri="{FF2B5EF4-FFF2-40B4-BE49-F238E27FC236}">
                <a16:creationId xmlns:a16="http://schemas.microsoft.com/office/drawing/2014/main" id="{D81D88D4-3772-0F42-B3F7-35A0C44EBE4C}"/>
              </a:ext>
            </a:extLst>
          </p:cNvPr>
          <p:cNvSpPr txBox="1"/>
          <p:nvPr/>
        </p:nvSpPr>
        <p:spPr>
          <a:xfrm>
            <a:off x="2643876" y="464350"/>
            <a:ext cx="13838400"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4000" b="1" dirty="0"/>
              <a:t>Channel Publish Day Series for US and Japan</a:t>
            </a:r>
            <a:endParaRPr sz="4000" b="1" dirty="0"/>
          </a:p>
        </p:txBody>
      </p:sp>
      <p:pic>
        <p:nvPicPr>
          <p:cNvPr id="8" name="Picture 7" descr="A picture containing shape&#10;&#10;Description automatically generated">
            <a:extLst>
              <a:ext uri="{FF2B5EF4-FFF2-40B4-BE49-F238E27FC236}">
                <a16:creationId xmlns:a16="http://schemas.microsoft.com/office/drawing/2014/main" id="{92160E5D-D476-D54B-813B-7CBC655688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885" t="62593" r="4295" b="12963"/>
          <a:stretch/>
        </p:blipFill>
        <p:spPr>
          <a:xfrm>
            <a:off x="990600" y="378499"/>
            <a:ext cx="1225447" cy="962851"/>
          </a:xfrm>
          <a:prstGeom prst="rect">
            <a:avLst/>
          </a:prstGeom>
        </p:spPr>
      </p:pic>
      <p:pic>
        <p:nvPicPr>
          <p:cNvPr id="10" name="Picture 9" descr="Chart, line chart&#10;&#10;Description automatically generated">
            <a:extLst>
              <a:ext uri="{FF2B5EF4-FFF2-40B4-BE49-F238E27FC236}">
                <a16:creationId xmlns:a16="http://schemas.microsoft.com/office/drawing/2014/main" id="{25B49556-6D31-6748-A163-4C01D8F16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429" y="1275625"/>
            <a:ext cx="10972800" cy="8516013"/>
          </a:xfrm>
          <a:prstGeom prst="rect">
            <a:avLst/>
          </a:prstGeom>
        </p:spPr>
      </p:pic>
      <p:pic>
        <p:nvPicPr>
          <p:cNvPr id="1028" name="Picture 4" descr="Font Awesome's JS 5: fill &quot;empty parts&quot; on stacked icons - Stack Overflow">
            <a:extLst>
              <a:ext uri="{FF2B5EF4-FFF2-40B4-BE49-F238E27FC236}">
                <a16:creationId xmlns:a16="http://schemas.microsoft.com/office/drawing/2014/main" id="{AA412030-66AF-954A-81F3-C033C24F7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606" y="2776671"/>
            <a:ext cx="1509222" cy="1447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AC8FB39-8098-544B-90FF-42F2A9388462}"/>
              </a:ext>
            </a:extLst>
          </p:cNvPr>
          <p:cNvSpPr txBox="1"/>
          <p:nvPr/>
        </p:nvSpPr>
        <p:spPr>
          <a:xfrm>
            <a:off x="1450923" y="1999205"/>
            <a:ext cx="1210588" cy="646331"/>
          </a:xfrm>
          <a:prstGeom prst="rect">
            <a:avLst/>
          </a:prstGeom>
          <a:noFill/>
        </p:spPr>
        <p:txBody>
          <a:bodyPr wrap="none" rtlCol="0">
            <a:spAutoFit/>
          </a:bodyPr>
          <a:lstStyle/>
          <a:p>
            <a:r>
              <a:rPr lang="en-US" sz="3600" b="1" dirty="0">
                <a:solidFill>
                  <a:srgbClr val="FF0000"/>
                </a:solidFill>
              </a:rPr>
              <a:t>2018</a:t>
            </a:r>
          </a:p>
        </p:txBody>
      </p:sp>
      <p:sp>
        <p:nvSpPr>
          <p:cNvPr id="14" name="TextBox 13">
            <a:extLst>
              <a:ext uri="{FF2B5EF4-FFF2-40B4-BE49-F238E27FC236}">
                <a16:creationId xmlns:a16="http://schemas.microsoft.com/office/drawing/2014/main" id="{3A66B02A-4660-F04B-9449-06509BECCE2B}"/>
              </a:ext>
            </a:extLst>
          </p:cNvPr>
          <p:cNvSpPr txBox="1"/>
          <p:nvPr/>
        </p:nvSpPr>
        <p:spPr>
          <a:xfrm>
            <a:off x="15645300" y="2001863"/>
            <a:ext cx="1210588" cy="646331"/>
          </a:xfrm>
          <a:prstGeom prst="rect">
            <a:avLst/>
          </a:prstGeom>
          <a:noFill/>
        </p:spPr>
        <p:txBody>
          <a:bodyPr wrap="none" rtlCol="0">
            <a:spAutoFit/>
          </a:bodyPr>
          <a:lstStyle/>
          <a:p>
            <a:r>
              <a:rPr lang="en-US" sz="3600" b="1" dirty="0">
                <a:solidFill>
                  <a:srgbClr val="FF0000"/>
                </a:solidFill>
              </a:rPr>
              <a:t>2020</a:t>
            </a:r>
          </a:p>
        </p:txBody>
      </p:sp>
      <p:pic>
        <p:nvPicPr>
          <p:cNvPr id="15" name="Picture 4" descr="Font Awesome's JS 5: fill &quot;empty parts&quot; on stacked icons - Stack Overflow">
            <a:extLst>
              <a:ext uri="{FF2B5EF4-FFF2-40B4-BE49-F238E27FC236}">
                <a16:creationId xmlns:a16="http://schemas.microsoft.com/office/drawing/2014/main" id="{A1C90D62-612A-6046-B5F0-2A4AF7FDD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1919" y="2776671"/>
            <a:ext cx="1509222" cy="14478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1859F75-47F8-2C41-9593-48AB239F31F4}"/>
              </a:ext>
            </a:extLst>
          </p:cNvPr>
          <p:cNvSpPr txBox="1"/>
          <p:nvPr/>
        </p:nvSpPr>
        <p:spPr>
          <a:xfrm>
            <a:off x="454656" y="4465530"/>
            <a:ext cx="3376773" cy="2554545"/>
          </a:xfrm>
          <a:prstGeom prst="rect">
            <a:avLst/>
          </a:prstGeom>
          <a:noFill/>
        </p:spPr>
        <p:txBody>
          <a:bodyPr wrap="square" rtlCol="0">
            <a:spAutoFit/>
          </a:bodyPr>
          <a:lstStyle/>
          <a:p>
            <a:r>
              <a:rPr lang="en-US" sz="2000" b="1" dirty="0"/>
              <a:t>US - Preferred to publish</a:t>
            </a:r>
          </a:p>
          <a:p>
            <a:r>
              <a:rPr lang="en-US" sz="2000" b="1" dirty="0"/>
              <a:t> in weekdays</a:t>
            </a:r>
          </a:p>
          <a:p>
            <a:endParaRPr lang="en-US" sz="2000" b="1" dirty="0"/>
          </a:p>
          <a:p>
            <a:endParaRPr lang="en-US" sz="2000" b="1" dirty="0"/>
          </a:p>
          <a:p>
            <a:r>
              <a:rPr lang="en-US" sz="2000" b="1" dirty="0"/>
              <a:t>Japan -  No much difference </a:t>
            </a:r>
          </a:p>
          <a:p>
            <a:r>
              <a:rPr lang="en-US" sz="2000" b="1" dirty="0"/>
              <a:t>when compared to US</a:t>
            </a:r>
          </a:p>
          <a:p>
            <a:pPr marL="285750" indent="-285750">
              <a:buFont typeface="Arial" panose="020B0604020202020204" pitchFamily="34" charset="0"/>
              <a:buChar char="•"/>
            </a:pPr>
            <a:endParaRPr lang="en-US" sz="2000" b="1" dirty="0"/>
          </a:p>
        </p:txBody>
      </p:sp>
      <p:sp>
        <p:nvSpPr>
          <p:cNvPr id="17" name="TextBox 16">
            <a:extLst>
              <a:ext uri="{FF2B5EF4-FFF2-40B4-BE49-F238E27FC236}">
                <a16:creationId xmlns:a16="http://schemas.microsoft.com/office/drawing/2014/main" id="{3913F77C-37F3-C449-8CA5-2FF506013794}"/>
              </a:ext>
            </a:extLst>
          </p:cNvPr>
          <p:cNvSpPr txBox="1"/>
          <p:nvPr/>
        </p:nvSpPr>
        <p:spPr>
          <a:xfrm>
            <a:off x="14911227" y="4311641"/>
            <a:ext cx="3376773" cy="3170099"/>
          </a:xfrm>
          <a:prstGeom prst="rect">
            <a:avLst/>
          </a:prstGeom>
          <a:noFill/>
        </p:spPr>
        <p:txBody>
          <a:bodyPr wrap="square" rtlCol="0">
            <a:spAutoFit/>
          </a:bodyPr>
          <a:lstStyle/>
          <a:p>
            <a:r>
              <a:rPr lang="en-US" sz="2000" b="1" dirty="0"/>
              <a:t>US – Continue to publish in weekdays but changed their preference for weekends</a:t>
            </a:r>
          </a:p>
          <a:p>
            <a:endParaRPr lang="en-US" sz="2000" b="1" dirty="0"/>
          </a:p>
          <a:p>
            <a:endParaRPr lang="en-US" sz="2000" b="1" dirty="0"/>
          </a:p>
          <a:p>
            <a:r>
              <a:rPr lang="en-US" sz="2000" b="1" dirty="0"/>
              <a:t>Japan -  Preference publishing in weekends</a:t>
            </a:r>
          </a:p>
          <a:p>
            <a:r>
              <a:rPr lang="en-US" sz="2000" b="1" dirty="0"/>
              <a:t>(Since Thursday)</a:t>
            </a:r>
          </a:p>
          <a:p>
            <a:pPr marL="285750" indent="-285750">
              <a:buFont typeface="Arial" panose="020B0604020202020204" pitchFamily="34" charset="0"/>
              <a:buChar char="•"/>
            </a:pPr>
            <a:endParaRPr lang="en-US" sz="2000" b="1" dirty="0"/>
          </a:p>
        </p:txBody>
      </p:sp>
    </p:spTree>
    <p:extLst>
      <p:ext uri="{BB962C8B-B14F-4D97-AF65-F5344CB8AC3E}">
        <p14:creationId xmlns:p14="http://schemas.microsoft.com/office/powerpoint/2010/main" val="260396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856031" y="5143500"/>
            <a:ext cx="3433286" cy="5143500"/>
          </a:xfrm>
          <a:prstGeom prst="rect">
            <a:avLst/>
          </a:prstGeom>
          <a:solidFill>
            <a:srgbClr val="0050F5"/>
          </a:solidFill>
        </p:spPr>
      </p:sp>
      <p:sp>
        <p:nvSpPr>
          <p:cNvPr id="3" name="AutoShape 3"/>
          <p:cNvSpPr/>
          <p:nvPr/>
        </p:nvSpPr>
        <p:spPr>
          <a:xfrm>
            <a:off x="14854714" y="0"/>
            <a:ext cx="3433286" cy="5143500"/>
          </a:xfrm>
          <a:prstGeom prst="rect">
            <a:avLst/>
          </a:prstGeom>
          <a:solidFill>
            <a:srgbClr val="FE4C00"/>
          </a:solidFill>
        </p:spPr>
      </p:sp>
      <p:pic>
        <p:nvPicPr>
          <p:cNvPr id="4" name="Picture 4"/>
          <p:cNvPicPr>
            <a:picLocks noChangeAspect="1"/>
          </p:cNvPicPr>
          <p:nvPr/>
        </p:nvPicPr>
        <p:blipFill>
          <a:blip r:embed="rId2"/>
          <a:srcRect/>
          <a:stretch>
            <a:fillRect/>
          </a:stretch>
        </p:blipFill>
        <p:spPr>
          <a:xfrm>
            <a:off x="16753804" y="1028700"/>
            <a:ext cx="505496" cy="505496"/>
          </a:xfrm>
          <a:prstGeom prst="rect">
            <a:avLst/>
          </a:prstGeom>
        </p:spPr>
      </p:pic>
      <p:pic>
        <p:nvPicPr>
          <p:cNvPr id="5" name="Picture 5"/>
          <p:cNvPicPr>
            <a:picLocks noChangeAspect="1"/>
          </p:cNvPicPr>
          <p:nvPr/>
        </p:nvPicPr>
        <p:blipFill>
          <a:blip r:embed="rId3"/>
          <a:srcRect/>
          <a:stretch>
            <a:fillRect/>
          </a:stretch>
        </p:blipFill>
        <p:spPr>
          <a:xfrm>
            <a:off x="13127314" y="849729"/>
            <a:ext cx="3444043" cy="3444043"/>
          </a:xfrm>
          <a:prstGeom prst="rect">
            <a:avLst/>
          </a:prstGeom>
        </p:spPr>
      </p:pic>
      <p:pic>
        <p:nvPicPr>
          <p:cNvPr id="6" name="Picture 6"/>
          <p:cNvPicPr>
            <a:picLocks noChangeAspect="1"/>
          </p:cNvPicPr>
          <p:nvPr/>
        </p:nvPicPr>
        <p:blipFill>
          <a:blip r:embed="rId4"/>
          <a:srcRect/>
          <a:stretch>
            <a:fillRect/>
          </a:stretch>
        </p:blipFill>
        <p:spPr>
          <a:xfrm>
            <a:off x="9712531" y="5143500"/>
            <a:ext cx="5143500" cy="5143500"/>
          </a:xfrm>
          <a:prstGeom prst="rect">
            <a:avLst/>
          </a:prstGeom>
        </p:spPr>
      </p:pic>
      <p:sp>
        <p:nvSpPr>
          <p:cNvPr id="7" name="TextBox 7"/>
          <p:cNvSpPr txBox="1"/>
          <p:nvPr/>
        </p:nvSpPr>
        <p:spPr>
          <a:xfrm>
            <a:off x="2990156" y="1063880"/>
            <a:ext cx="9354244" cy="5078313"/>
          </a:xfrm>
          <a:prstGeom prst="rect">
            <a:avLst/>
          </a:prstGeom>
        </p:spPr>
        <p:txBody>
          <a:bodyPr wrap="square" lIns="0" tIns="0" rIns="0" bIns="0" rtlCol="0" anchor="t">
            <a:spAutoFit/>
          </a:bodyPr>
          <a:lstStyle/>
          <a:p>
            <a:pPr>
              <a:lnSpc>
                <a:spcPts val="13200"/>
              </a:lnSpc>
            </a:pPr>
            <a:r>
              <a:rPr lang="en-US" sz="12000" dirty="0">
                <a:solidFill>
                  <a:srgbClr val="000000"/>
                </a:solidFill>
                <a:latin typeface="Muli Bold Bold"/>
              </a:rPr>
              <a:t>YouTube </a:t>
            </a:r>
          </a:p>
          <a:p>
            <a:pPr>
              <a:lnSpc>
                <a:spcPts val="13200"/>
              </a:lnSpc>
            </a:pPr>
            <a:r>
              <a:rPr lang="en-US" sz="12000" dirty="0">
                <a:solidFill>
                  <a:srgbClr val="000000"/>
                </a:solidFill>
                <a:latin typeface="Muli Bold Bold"/>
              </a:rPr>
              <a:t>User </a:t>
            </a:r>
          </a:p>
          <a:p>
            <a:pPr>
              <a:lnSpc>
                <a:spcPts val="13200"/>
              </a:lnSpc>
            </a:pPr>
            <a:r>
              <a:rPr lang="en-US" sz="12000" dirty="0">
                <a:solidFill>
                  <a:srgbClr val="000000"/>
                </a:solidFill>
                <a:latin typeface="Muli Bold Bold"/>
              </a:rPr>
              <a:t>Interactions</a:t>
            </a:r>
          </a:p>
        </p:txBody>
      </p:sp>
      <p:grpSp>
        <p:nvGrpSpPr>
          <p:cNvPr id="9" name="Group 9"/>
          <p:cNvGrpSpPr/>
          <p:nvPr/>
        </p:nvGrpSpPr>
        <p:grpSpPr>
          <a:xfrm>
            <a:off x="1028700" y="1028700"/>
            <a:ext cx="778534" cy="778534"/>
            <a:chOff x="0" y="0"/>
            <a:chExt cx="1038045" cy="1038045"/>
          </a:xfrm>
        </p:grpSpPr>
        <p:grpSp>
          <p:nvGrpSpPr>
            <p:cNvPr id="10" name="Group 10"/>
            <p:cNvGrpSpPr/>
            <p:nvPr/>
          </p:nvGrpSpPr>
          <p:grpSpPr>
            <a:xfrm>
              <a:off x="0" y="0"/>
              <a:ext cx="1038045" cy="1038045"/>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4C00"/>
              </a:solidFill>
            </p:spPr>
          </p:sp>
        </p:grpSp>
        <p:sp>
          <p:nvSpPr>
            <p:cNvPr id="12" name="TextBox 12"/>
            <p:cNvSpPr txBox="1"/>
            <p:nvPr/>
          </p:nvSpPr>
          <p:spPr>
            <a:xfrm>
              <a:off x="161664" y="142851"/>
              <a:ext cx="714716" cy="715496"/>
            </a:xfrm>
            <a:prstGeom prst="rect">
              <a:avLst/>
            </a:prstGeom>
          </p:spPr>
          <p:txBody>
            <a:bodyPr wrap="square" lIns="0" tIns="0" rIns="0" bIns="0" rtlCol="0" anchor="t">
              <a:spAutoFit/>
            </a:bodyPr>
            <a:lstStyle/>
            <a:p>
              <a:pPr algn="ctr">
                <a:lnSpc>
                  <a:spcPts val="2200"/>
                </a:lnSpc>
              </a:pPr>
              <a:r>
                <a:rPr lang="en-US" sz="1400" dirty="0">
                  <a:solidFill>
                    <a:srgbClr val="FFFFFF"/>
                  </a:solidFill>
                  <a:latin typeface="Muli Bold Bold"/>
                </a:rPr>
                <a:t>Team 6</a:t>
              </a:r>
            </a:p>
          </p:txBody>
        </p:sp>
      </p:grpSp>
      <p:pic>
        <p:nvPicPr>
          <p:cNvPr id="13" name="Picture 13"/>
          <p:cNvPicPr>
            <a:picLocks noChangeAspect="1"/>
          </p:cNvPicPr>
          <p:nvPr/>
        </p:nvPicPr>
        <p:blipFill>
          <a:blip r:embed="rId5"/>
          <a:srcRect/>
          <a:stretch>
            <a:fillRect/>
          </a:stretch>
        </p:blipFill>
        <p:spPr>
          <a:xfrm rot="5400000">
            <a:off x="14854714" y="7436703"/>
            <a:ext cx="2850297" cy="2850297"/>
          </a:xfrm>
          <a:prstGeom prst="rect">
            <a:avLst/>
          </a:prstGeom>
        </p:spPr>
      </p:pic>
      <p:grpSp>
        <p:nvGrpSpPr>
          <p:cNvPr id="14" name="Group 13">
            <a:extLst>
              <a:ext uri="{FF2B5EF4-FFF2-40B4-BE49-F238E27FC236}">
                <a16:creationId xmlns:a16="http://schemas.microsoft.com/office/drawing/2014/main" id="{FA3E2F39-EF9A-4114-A296-7356D07CCA3D}"/>
              </a:ext>
            </a:extLst>
          </p:cNvPr>
          <p:cNvGrpSpPr/>
          <p:nvPr/>
        </p:nvGrpSpPr>
        <p:grpSpPr>
          <a:xfrm>
            <a:off x="402995" y="8800060"/>
            <a:ext cx="8382067" cy="1268775"/>
            <a:chOff x="402995" y="8800060"/>
            <a:chExt cx="8382067" cy="1268775"/>
          </a:xfrm>
        </p:grpSpPr>
        <p:grpSp>
          <p:nvGrpSpPr>
            <p:cNvPr id="25" name="Group 24">
              <a:extLst>
                <a:ext uri="{FF2B5EF4-FFF2-40B4-BE49-F238E27FC236}">
                  <a16:creationId xmlns:a16="http://schemas.microsoft.com/office/drawing/2014/main" id="{83A110E2-D1BB-40F7-947E-2C71E4C807BA}"/>
                </a:ext>
              </a:extLst>
            </p:cNvPr>
            <p:cNvGrpSpPr/>
            <p:nvPr/>
          </p:nvGrpSpPr>
          <p:grpSpPr>
            <a:xfrm>
              <a:off x="3917626" y="8800060"/>
              <a:ext cx="4867436" cy="1268775"/>
              <a:chOff x="15586438" y="5256947"/>
              <a:chExt cx="5891805" cy="1656988"/>
            </a:xfrm>
          </p:grpSpPr>
          <p:grpSp>
            <p:nvGrpSpPr>
              <p:cNvPr id="26" name="Group 3">
                <a:extLst>
                  <a:ext uri="{FF2B5EF4-FFF2-40B4-BE49-F238E27FC236}">
                    <a16:creationId xmlns:a16="http://schemas.microsoft.com/office/drawing/2014/main" id="{FF2777E4-5D13-48A0-930B-52005F55FE95}"/>
                  </a:ext>
                </a:extLst>
              </p:cNvPr>
              <p:cNvGrpSpPr/>
              <p:nvPr/>
            </p:nvGrpSpPr>
            <p:grpSpPr>
              <a:xfrm>
                <a:off x="15586438" y="5256947"/>
                <a:ext cx="5891805" cy="1656988"/>
                <a:chOff x="0" y="231839"/>
                <a:chExt cx="7855740" cy="2209318"/>
              </a:xfrm>
            </p:grpSpPr>
            <p:sp>
              <p:nvSpPr>
                <p:cNvPr id="28" name="AutoShape 4">
                  <a:extLst>
                    <a:ext uri="{FF2B5EF4-FFF2-40B4-BE49-F238E27FC236}">
                      <a16:creationId xmlns:a16="http://schemas.microsoft.com/office/drawing/2014/main" id="{35F1AD88-DE02-4148-B0DE-5A9597EE9A86}"/>
                    </a:ext>
                  </a:extLst>
                </p:cNvPr>
                <p:cNvSpPr/>
                <p:nvPr/>
              </p:nvSpPr>
              <p:spPr>
                <a:xfrm>
                  <a:off x="0" y="231839"/>
                  <a:ext cx="2228306" cy="2209318"/>
                </a:xfrm>
                <a:prstGeom prst="rect">
                  <a:avLst/>
                </a:prstGeom>
                <a:solidFill>
                  <a:srgbClr val="F13D3D"/>
                </a:solidFill>
              </p:spPr>
            </p:sp>
            <p:sp>
              <p:nvSpPr>
                <p:cNvPr id="29" name="TextBox 5">
                  <a:extLst>
                    <a:ext uri="{FF2B5EF4-FFF2-40B4-BE49-F238E27FC236}">
                      <a16:creationId xmlns:a16="http://schemas.microsoft.com/office/drawing/2014/main" id="{2F058FC0-8E74-4B14-9E44-AD8FEAAB2252}"/>
                    </a:ext>
                  </a:extLst>
                </p:cNvPr>
                <p:cNvSpPr txBox="1"/>
                <p:nvPr/>
              </p:nvSpPr>
              <p:spPr>
                <a:xfrm>
                  <a:off x="232988" y="1705366"/>
                  <a:ext cx="7622752" cy="735790"/>
                </a:xfrm>
                <a:prstGeom prst="rect">
                  <a:avLst/>
                </a:prstGeom>
              </p:spPr>
              <p:txBody>
                <a:bodyPr lIns="0" tIns="0" rIns="0" bIns="0" rtlCol="0" anchor="t">
                  <a:spAutoFit/>
                </a:bodyPr>
                <a:lstStyle/>
                <a:p>
                  <a:pPr marL="0" lvl="0" indent="0" algn="l">
                    <a:lnSpc>
                      <a:spcPts val="3900"/>
                    </a:lnSpc>
                    <a:spcBef>
                      <a:spcPct val="0"/>
                    </a:spcBef>
                  </a:pPr>
                  <a:r>
                    <a:rPr lang="en-US" sz="1600" b="1" u="none" dirty="0">
                      <a:solidFill>
                        <a:srgbClr val="FFFFFF"/>
                      </a:solidFill>
                      <a:latin typeface="Tahoma" panose="020B0604030504040204" pitchFamily="34" charset="0"/>
                      <a:ea typeface="Tahoma" panose="020B0604030504040204" pitchFamily="34" charset="0"/>
                      <a:cs typeface="Tahoma" panose="020B0604030504040204" pitchFamily="34" charset="0"/>
                    </a:rPr>
                    <a:t>Comments</a:t>
                  </a:r>
                  <a:endParaRPr lang="en-US" b="1" u="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27" name="Picture 18">
                <a:extLst>
                  <a:ext uri="{FF2B5EF4-FFF2-40B4-BE49-F238E27FC236}">
                    <a16:creationId xmlns:a16="http://schemas.microsoft.com/office/drawing/2014/main" id="{B7050D37-ACE8-415A-BF0E-C4E0B5860527}"/>
                  </a:ext>
                </a:extLst>
              </p:cNvPr>
              <p:cNvPicPr>
                <a:picLocks noChangeAspect="1"/>
              </p:cNvPicPr>
              <p:nvPr/>
            </p:nvPicPr>
            <p:blipFill>
              <a:blip r:embed="rId6"/>
              <a:srcRect/>
              <a:stretch>
                <a:fillRect/>
              </a:stretch>
            </p:blipFill>
            <p:spPr>
              <a:xfrm>
                <a:off x="15615410" y="5300056"/>
                <a:ext cx="1406771" cy="1447656"/>
              </a:xfrm>
              <a:prstGeom prst="rect">
                <a:avLst/>
              </a:prstGeom>
            </p:spPr>
          </p:pic>
        </p:grpSp>
        <p:grpSp>
          <p:nvGrpSpPr>
            <p:cNvPr id="8" name="Group 7">
              <a:extLst>
                <a:ext uri="{FF2B5EF4-FFF2-40B4-BE49-F238E27FC236}">
                  <a16:creationId xmlns:a16="http://schemas.microsoft.com/office/drawing/2014/main" id="{A89EBBD5-734F-44B2-ACB7-A2532EFB5A9F}"/>
                </a:ext>
              </a:extLst>
            </p:cNvPr>
            <p:cNvGrpSpPr/>
            <p:nvPr/>
          </p:nvGrpSpPr>
          <p:grpSpPr>
            <a:xfrm>
              <a:off x="402995" y="8804220"/>
              <a:ext cx="6737786" cy="1260453"/>
              <a:chOff x="512542" y="8768461"/>
              <a:chExt cx="6737786" cy="1260453"/>
            </a:xfrm>
          </p:grpSpPr>
          <p:grpSp>
            <p:nvGrpSpPr>
              <p:cNvPr id="15" name="Group 14">
                <a:extLst>
                  <a:ext uri="{FF2B5EF4-FFF2-40B4-BE49-F238E27FC236}">
                    <a16:creationId xmlns:a16="http://schemas.microsoft.com/office/drawing/2014/main" id="{2AB01537-B76C-4C53-9EB5-4B1455CA7219}"/>
                  </a:ext>
                </a:extLst>
              </p:cNvPr>
              <p:cNvGrpSpPr/>
              <p:nvPr/>
            </p:nvGrpSpPr>
            <p:grpSpPr>
              <a:xfrm>
                <a:off x="2192217" y="8800391"/>
                <a:ext cx="1742343" cy="1214493"/>
                <a:chOff x="15697200" y="454342"/>
                <a:chExt cx="2154702" cy="1915920"/>
              </a:xfrm>
            </p:grpSpPr>
            <p:grpSp>
              <p:nvGrpSpPr>
                <p:cNvPr id="16" name="Group 6">
                  <a:extLst>
                    <a:ext uri="{FF2B5EF4-FFF2-40B4-BE49-F238E27FC236}">
                      <a16:creationId xmlns:a16="http://schemas.microsoft.com/office/drawing/2014/main" id="{D0A48A8C-D033-4ADE-B863-1B34C70676A3}"/>
                    </a:ext>
                  </a:extLst>
                </p:cNvPr>
                <p:cNvGrpSpPr/>
                <p:nvPr/>
              </p:nvGrpSpPr>
              <p:grpSpPr>
                <a:xfrm>
                  <a:off x="15697200" y="454342"/>
                  <a:ext cx="2154702" cy="1915920"/>
                  <a:chOff x="0" y="0"/>
                  <a:chExt cx="2872936" cy="2554560"/>
                </a:xfrm>
              </p:grpSpPr>
              <p:sp>
                <p:nvSpPr>
                  <p:cNvPr id="18" name="AutoShape 7">
                    <a:extLst>
                      <a:ext uri="{FF2B5EF4-FFF2-40B4-BE49-F238E27FC236}">
                        <a16:creationId xmlns:a16="http://schemas.microsoft.com/office/drawing/2014/main" id="{5DF73C92-D509-460D-8DD9-9AD07600E9A5}"/>
                      </a:ext>
                    </a:extLst>
                  </p:cNvPr>
                  <p:cNvSpPr/>
                  <p:nvPr/>
                </p:nvSpPr>
                <p:spPr>
                  <a:xfrm>
                    <a:off x="0" y="0"/>
                    <a:ext cx="2493518" cy="2540000"/>
                  </a:xfrm>
                  <a:prstGeom prst="rect">
                    <a:avLst/>
                  </a:prstGeom>
                  <a:solidFill>
                    <a:srgbClr val="F13D3D"/>
                  </a:solidFill>
                </p:spPr>
              </p:sp>
              <p:sp>
                <p:nvSpPr>
                  <p:cNvPr id="19" name="TextBox 8">
                    <a:extLst>
                      <a:ext uri="{FF2B5EF4-FFF2-40B4-BE49-F238E27FC236}">
                        <a16:creationId xmlns:a16="http://schemas.microsoft.com/office/drawing/2014/main" id="{651E85E4-53C3-4FCF-8666-7D6F96FFA7C2}"/>
                      </a:ext>
                    </a:extLst>
                  </p:cNvPr>
                  <p:cNvSpPr txBox="1"/>
                  <p:nvPr/>
                </p:nvSpPr>
                <p:spPr>
                  <a:xfrm>
                    <a:off x="649007" y="1621529"/>
                    <a:ext cx="2223929" cy="933031"/>
                  </a:xfrm>
                  <a:prstGeom prst="rect">
                    <a:avLst/>
                  </a:prstGeom>
                </p:spPr>
                <p:txBody>
                  <a:bodyPr wrap="square" lIns="0" tIns="0" rIns="0" bIns="0" rtlCol="0" anchor="t">
                    <a:spAutoFit/>
                  </a:bodyPr>
                  <a:lstStyle/>
                  <a:p>
                    <a:pPr>
                      <a:lnSpc>
                        <a:spcPts val="3900"/>
                      </a:lnSpc>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Likes</a:t>
                    </a:r>
                    <a:endParaRPr lang="en-US" sz="26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7" name="Picture 16">
                  <a:extLst>
                    <a:ext uri="{FF2B5EF4-FFF2-40B4-BE49-F238E27FC236}">
                      <a16:creationId xmlns:a16="http://schemas.microsoft.com/office/drawing/2014/main" id="{52E23752-7B18-4FEF-9F7F-187BB5836847}"/>
                    </a:ext>
                  </a:extLst>
                </p:cNvPr>
                <p:cNvPicPr>
                  <a:picLocks noChangeAspect="1"/>
                </p:cNvPicPr>
                <p:nvPr/>
              </p:nvPicPr>
              <p:blipFill>
                <a:blip r:embed="rId7"/>
                <a:srcRect/>
                <a:stretch>
                  <a:fillRect/>
                </a:stretch>
              </p:blipFill>
              <p:spPr>
                <a:xfrm>
                  <a:off x="16011289" y="632873"/>
                  <a:ext cx="1245309" cy="1245308"/>
                </a:xfrm>
                <a:prstGeom prst="rect">
                  <a:avLst/>
                </a:prstGeom>
              </p:spPr>
            </p:pic>
          </p:grpSp>
          <p:grpSp>
            <p:nvGrpSpPr>
              <p:cNvPr id="20" name="Group 19">
                <a:extLst>
                  <a:ext uri="{FF2B5EF4-FFF2-40B4-BE49-F238E27FC236}">
                    <a16:creationId xmlns:a16="http://schemas.microsoft.com/office/drawing/2014/main" id="{19E89A3C-2198-4FC4-86D5-D5E507B1ED60}"/>
                  </a:ext>
                </a:extLst>
              </p:cNvPr>
              <p:cNvGrpSpPr/>
              <p:nvPr/>
            </p:nvGrpSpPr>
            <p:grpSpPr>
              <a:xfrm>
                <a:off x="512542" y="8800391"/>
                <a:ext cx="5322851" cy="1207571"/>
                <a:chOff x="15679869" y="2742059"/>
                <a:chExt cx="6251972" cy="1905000"/>
              </a:xfrm>
            </p:grpSpPr>
            <p:grpSp>
              <p:nvGrpSpPr>
                <p:cNvPr id="21" name="Group 9">
                  <a:extLst>
                    <a:ext uri="{FF2B5EF4-FFF2-40B4-BE49-F238E27FC236}">
                      <a16:creationId xmlns:a16="http://schemas.microsoft.com/office/drawing/2014/main" id="{70B4B140-87A9-429E-84BF-2A4778F6D8DA}"/>
                    </a:ext>
                  </a:extLst>
                </p:cNvPr>
                <p:cNvGrpSpPr/>
                <p:nvPr/>
              </p:nvGrpSpPr>
              <p:grpSpPr>
                <a:xfrm>
                  <a:off x="15679869" y="2742059"/>
                  <a:ext cx="6251972" cy="1905000"/>
                  <a:chOff x="2" y="0"/>
                  <a:chExt cx="8335962" cy="2540000"/>
                </a:xfrm>
              </p:grpSpPr>
              <p:sp>
                <p:nvSpPr>
                  <p:cNvPr id="23" name="AutoShape 10">
                    <a:extLst>
                      <a:ext uri="{FF2B5EF4-FFF2-40B4-BE49-F238E27FC236}">
                        <a16:creationId xmlns:a16="http://schemas.microsoft.com/office/drawing/2014/main" id="{329DB264-28C3-4766-B4FE-9A13C91953C3}"/>
                      </a:ext>
                    </a:extLst>
                  </p:cNvPr>
                  <p:cNvSpPr/>
                  <p:nvPr/>
                </p:nvSpPr>
                <p:spPr>
                  <a:xfrm>
                    <a:off x="2" y="0"/>
                    <a:ext cx="2368272" cy="2540000"/>
                  </a:xfrm>
                  <a:prstGeom prst="rect">
                    <a:avLst/>
                  </a:prstGeom>
                  <a:solidFill>
                    <a:srgbClr val="F13D3D"/>
                  </a:solidFill>
                </p:spPr>
              </p:sp>
              <p:sp>
                <p:nvSpPr>
                  <p:cNvPr id="24" name="TextBox 11">
                    <a:extLst>
                      <a:ext uri="{FF2B5EF4-FFF2-40B4-BE49-F238E27FC236}">
                        <a16:creationId xmlns:a16="http://schemas.microsoft.com/office/drawing/2014/main" id="{0B014378-17BD-4359-A3B4-1BB7D6368200}"/>
                      </a:ext>
                    </a:extLst>
                  </p:cNvPr>
                  <p:cNvSpPr txBox="1"/>
                  <p:nvPr/>
                </p:nvSpPr>
                <p:spPr>
                  <a:xfrm>
                    <a:off x="713212" y="1589320"/>
                    <a:ext cx="7622752" cy="933031"/>
                  </a:xfrm>
                  <a:prstGeom prst="rect">
                    <a:avLst/>
                  </a:prstGeom>
                </p:spPr>
                <p:txBody>
                  <a:bodyPr lIns="0" tIns="0" rIns="0" bIns="0" rtlCol="0" anchor="t">
                    <a:spAutoFit/>
                  </a:bodyPr>
                  <a:lstStyle/>
                  <a:p>
                    <a:pPr marL="0" lvl="0" indent="0" algn="l">
                      <a:lnSpc>
                        <a:spcPts val="3900"/>
                      </a:lnSpc>
                      <a:spcBef>
                        <a:spcPct val="0"/>
                      </a:spcBef>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views</a:t>
                    </a:r>
                    <a:endParaRPr lang="en-US" sz="2600" b="1" u="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22" name="Picture 17">
                  <a:extLst>
                    <a:ext uri="{FF2B5EF4-FFF2-40B4-BE49-F238E27FC236}">
                      <a16:creationId xmlns:a16="http://schemas.microsoft.com/office/drawing/2014/main" id="{67AC7B2D-644F-4014-BEA1-94B9ECC1E3CD}"/>
                    </a:ext>
                  </a:extLst>
                </p:cNvPr>
                <p:cNvPicPr>
                  <a:picLocks noChangeAspect="1"/>
                </p:cNvPicPr>
                <p:nvPr/>
              </p:nvPicPr>
              <p:blipFill>
                <a:blip r:embed="rId8"/>
                <a:srcRect/>
                <a:stretch>
                  <a:fillRect/>
                </a:stretch>
              </p:blipFill>
              <p:spPr>
                <a:xfrm>
                  <a:off x="15916921" y="2810857"/>
                  <a:ext cx="1430892" cy="1430892"/>
                </a:xfrm>
                <a:prstGeom prst="rect">
                  <a:avLst/>
                </a:prstGeom>
              </p:spPr>
            </p:pic>
          </p:grpSp>
          <p:sp>
            <p:nvSpPr>
              <p:cNvPr id="30" name="AutoShape 13">
                <a:extLst>
                  <a:ext uri="{FF2B5EF4-FFF2-40B4-BE49-F238E27FC236}">
                    <a16:creationId xmlns:a16="http://schemas.microsoft.com/office/drawing/2014/main" id="{9CE38C87-8947-46B8-A856-35A2FA1CDC8B}"/>
                  </a:ext>
                </a:extLst>
              </p:cNvPr>
              <p:cNvSpPr/>
              <p:nvPr/>
            </p:nvSpPr>
            <p:spPr>
              <a:xfrm>
                <a:off x="5697589" y="8768461"/>
                <a:ext cx="1552739" cy="1260453"/>
              </a:xfrm>
              <a:prstGeom prst="rect">
                <a:avLst/>
              </a:prstGeom>
              <a:solidFill>
                <a:srgbClr val="F13D3D"/>
              </a:solidFill>
            </p:spPr>
          </p:sp>
          <p:pic>
            <p:nvPicPr>
              <p:cNvPr id="31" name="Picture 15">
                <a:extLst>
                  <a:ext uri="{FF2B5EF4-FFF2-40B4-BE49-F238E27FC236}">
                    <a16:creationId xmlns:a16="http://schemas.microsoft.com/office/drawing/2014/main" id="{88AD9E64-D38A-4520-8151-F4DF71A0C022}"/>
                  </a:ext>
                </a:extLst>
              </p:cNvPr>
              <p:cNvPicPr>
                <a:picLocks noChangeAspect="1"/>
              </p:cNvPicPr>
              <p:nvPr/>
            </p:nvPicPr>
            <p:blipFill>
              <a:blip r:embed="rId9"/>
              <a:srcRect/>
              <a:stretch>
                <a:fillRect/>
              </a:stretch>
            </p:blipFill>
            <p:spPr>
              <a:xfrm>
                <a:off x="5982924" y="8844002"/>
                <a:ext cx="890535" cy="859366"/>
              </a:xfrm>
              <a:prstGeom prst="rect">
                <a:avLst/>
              </a:prstGeom>
            </p:spPr>
          </p:pic>
        </p:grpSp>
      </p:grpSp>
      <p:sp>
        <p:nvSpPr>
          <p:cNvPr id="33" name="TextBox 32">
            <a:extLst>
              <a:ext uri="{FF2B5EF4-FFF2-40B4-BE49-F238E27FC236}">
                <a16:creationId xmlns:a16="http://schemas.microsoft.com/office/drawing/2014/main" id="{2A7B292D-7368-46BF-874D-1C3567058D78}"/>
              </a:ext>
            </a:extLst>
          </p:cNvPr>
          <p:cNvSpPr txBox="1"/>
          <p:nvPr/>
        </p:nvSpPr>
        <p:spPr>
          <a:xfrm>
            <a:off x="5952500" y="9659583"/>
            <a:ext cx="9144000" cy="369332"/>
          </a:xfrm>
          <a:prstGeom prst="rect">
            <a:avLst/>
          </a:prstGeom>
          <a:noFill/>
        </p:spPr>
        <p:txBody>
          <a:bodyPr wrap="square">
            <a:spAutoFit/>
          </a:bodyPr>
          <a:lstStyle/>
          <a:p>
            <a:r>
              <a:rPr lang="en-US" sz="1800" b="1" dirty="0">
                <a:solidFill>
                  <a:srgbClr val="FFFFFF"/>
                </a:solidFill>
                <a:latin typeface="Tahoma" panose="020B0604030504040204" pitchFamily="34" charset="0"/>
                <a:ea typeface="Tahoma" panose="020B0604030504040204" pitchFamily="34" charset="0"/>
                <a:cs typeface="Tahoma" panose="020B0604030504040204" pitchFamily="34" charset="0"/>
              </a:rPr>
              <a:t>Dislikes</a:t>
            </a:r>
            <a:endParaRPr lang="en-US" dirty="0"/>
          </a:p>
        </p:txBody>
      </p:sp>
      <p:pic>
        <p:nvPicPr>
          <p:cNvPr id="34" name="Picture 33">
            <a:extLst>
              <a:ext uri="{FF2B5EF4-FFF2-40B4-BE49-F238E27FC236}">
                <a16:creationId xmlns:a16="http://schemas.microsoft.com/office/drawing/2014/main" id="{B5B79A07-7F49-4D3D-8EA1-E74B781C1BD5}"/>
              </a:ext>
            </a:extLst>
          </p:cNvPr>
          <p:cNvPicPr>
            <a:picLocks noChangeAspect="1"/>
          </p:cNvPicPr>
          <p:nvPr/>
        </p:nvPicPr>
        <p:blipFill>
          <a:blip r:embed="rId10"/>
          <a:stretch>
            <a:fillRect/>
          </a:stretch>
        </p:blipFill>
        <p:spPr>
          <a:xfrm>
            <a:off x="397638" y="8692212"/>
            <a:ext cx="6854749" cy="1484468"/>
          </a:xfrm>
          <a:prstGeom prst="rect">
            <a:avLst/>
          </a:prstGeom>
        </p:spPr>
      </p:pic>
    </p:spTree>
    <p:extLst>
      <p:ext uri="{BB962C8B-B14F-4D97-AF65-F5344CB8AC3E}">
        <p14:creationId xmlns:p14="http://schemas.microsoft.com/office/powerpoint/2010/main" val="2713922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4;p17">
            <a:extLst>
              <a:ext uri="{FF2B5EF4-FFF2-40B4-BE49-F238E27FC236}">
                <a16:creationId xmlns:a16="http://schemas.microsoft.com/office/drawing/2014/main" id="{04730E62-EC7E-A54B-9FE2-030F429935FA}"/>
              </a:ext>
            </a:extLst>
          </p:cNvPr>
          <p:cNvSpPr txBox="1"/>
          <p:nvPr/>
        </p:nvSpPr>
        <p:spPr>
          <a:xfrm>
            <a:off x="3505200" y="598082"/>
            <a:ext cx="10439400" cy="104760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4000" b="1" dirty="0"/>
              <a:t>Channels Trending time for US and Japan </a:t>
            </a:r>
            <a:endParaRPr sz="4000" b="1" dirty="0"/>
          </a:p>
        </p:txBody>
      </p:sp>
      <p:pic>
        <p:nvPicPr>
          <p:cNvPr id="5" name="Picture 4" descr="A picture containing shape&#10;&#10;Description automatically generated">
            <a:extLst>
              <a:ext uri="{FF2B5EF4-FFF2-40B4-BE49-F238E27FC236}">
                <a16:creationId xmlns:a16="http://schemas.microsoft.com/office/drawing/2014/main" id="{64F319E9-3B7D-AA42-9E0E-066159EAF2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885" t="62593" r="4295" b="12963"/>
          <a:stretch/>
        </p:blipFill>
        <p:spPr>
          <a:xfrm>
            <a:off x="1447800" y="598082"/>
            <a:ext cx="1225447" cy="962851"/>
          </a:xfrm>
          <a:prstGeom prst="rect">
            <a:avLst/>
          </a:prstGeom>
        </p:spPr>
      </p:pic>
      <p:pic>
        <p:nvPicPr>
          <p:cNvPr id="13" name="Picture 12" descr="A picture containing antenna&#10;&#10;Description automatically generated">
            <a:extLst>
              <a:ext uri="{FF2B5EF4-FFF2-40B4-BE49-F238E27FC236}">
                <a16:creationId xmlns:a16="http://schemas.microsoft.com/office/drawing/2014/main" id="{8DD0CA28-1D2C-8A48-A550-587CED81B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11400" y="3266351"/>
            <a:ext cx="1250950" cy="932789"/>
          </a:xfrm>
          <a:prstGeom prst="rect">
            <a:avLst/>
          </a:prstGeom>
        </p:spPr>
      </p:pic>
      <p:sp>
        <p:nvSpPr>
          <p:cNvPr id="14" name="TextBox 13">
            <a:extLst>
              <a:ext uri="{FF2B5EF4-FFF2-40B4-BE49-F238E27FC236}">
                <a16:creationId xmlns:a16="http://schemas.microsoft.com/office/drawing/2014/main" id="{7CBCF1B0-3D85-4C43-A7F7-66AEAB3B6875}"/>
              </a:ext>
            </a:extLst>
          </p:cNvPr>
          <p:cNvSpPr txBox="1"/>
          <p:nvPr/>
        </p:nvSpPr>
        <p:spPr>
          <a:xfrm>
            <a:off x="14173200" y="4203967"/>
            <a:ext cx="3621504" cy="954107"/>
          </a:xfrm>
          <a:prstGeom prst="rect">
            <a:avLst/>
          </a:prstGeom>
          <a:noFill/>
        </p:spPr>
        <p:txBody>
          <a:bodyPr wrap="none" rtlCol="0">
            <a:spAutoFit/>
          </a:bodyPr>
          <a:lstStyle/>
          <a:p>
            <a:r>
              <a:rPr lang="en-US" sz="2800" b="1" dirty="0"/>
              <a:t>Japan channels </a:t>
            </a:r>
          </a:p>
          <a:p>
            <a:r>
              <a:rPr lang="en-US" sz="2800" b="1" dirty="0"/>
              <a:t>trend faster than US</a:t>
            </a:r>
          </a:p>
        </p:txBody>
      </p:sp>
      <p:pic>
        <p:nvPicPr>
          <p:cNvPr id="3" name="Picture 2" descr="Chart, histogram&#10;&#10;Description automatically generated">
            <a:extLst>
              <a:ext uri="{FF2B5EF4-FFF2-40B4-BE49-F238E27FC236}">
                <a16:creationId xmlns:a16="http://schemas.microsoft.com/office/drawing/2014/main" id="{3775269F-98D6-40F9-8276-5341771A3E4D}"/>
              </a:ext>
            </a:extLst>
          </p:cNvPr>
          <p:cNvPicPr>
            <a:picLocks noChangeAspect="1"/>
          </p:cNvPicPr>
          <p:nvPr/>
        </p:nvPicPr>
        <p:blipFill rotWithShape="1">
          <a:blip r:embed="rId4">
            <a:extLst>
              <a:ext uri="{28A0092B-C50C-407E-A947-70E740481C1C}">
                <a14:useLocalDpi xmlns:a14="http://schemas.microsoft.com/office/drawing/2010/main" val="0"/>
              </a:ext>
            </a:extLst>
          </a:blip>
          <a:srcRect r="1592"/>
          <a:stretch/>
        </p:blipFill>
        <p:spPr>
          <a:xfrm>
            <a:off x="255069" y="1866900"/>
            <a:ext cx="13918131" cy="7391400"/>
          </a:xfrm>
          <a:prstGeom prst="rect">
            <a:avLst/>
          </a:prstGeom>
        </p:spPr>
      </p:pic>
    </p:spTree>
    <p:extLst>
      <p:ext uri="{BB962C8B-B14F-4D97-AF65-F5344CB8AC3E}">
        <p14:creationId xmlns:p14="http://schemas.microsoft.com/office/powerpoint/2010/main" val="587408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093084"/>
            <a:ext cx="7070653" cy="374783"/>
          </a:xfrm>
          <a:prstGeom prst="rect">
            <a:avLst/>
          </a:prstGeom>
        </p:spPr>
        <p:txBody>
          <a:bodyPr lIns="0" tIns="0" rIns="0" bIns="0" rtlCol="0" anchor="t">
            <a:spAutoFit/>
          </a:bodyPr>
          <a:lstStyle/>
          <a:p>
            <a:pPr>
              <a:lnSpc>
                <a:spcPts val="3124"/>
              </a:lnSpc>
            </a:pPr>
            <a:endParaRPr lang="en-US" sz="2500" dirty="0">
              <a:solidFill>
                <a:srgbClr val="FE4C00"/>
              </a:solidFill>
              <a:latin typeface="Muli Regular Bold"/>
            </a:endParaRPr>
          </a:p>
        </p:txBody>
      </p:sp>
      <p:sp>
        <p:nvSpPr>
          <p:cNvPr id="5" name="AutoShape 5"/>
          <p:cNvSpPr/>
          <p:nvPr/>
        </p:nvSpPr>
        <p:spPr>
          <a:xfrm>
            <a:off x="14848284" y="0"/>
            <a:ext cx="3433286" cy="5143500"/>
          </a:xfrm>
          <a:prstGeom prst="rect">
            <a:avLst/>
          </a:prstGeom>
          <a:solidFill>
            <a:srgbClr val="FFDF2B"/>
          </a:solidFill>
        </p:spPr>
      </p:sp>
      <p:sp>
        <p:nvSpPr>
          <p:cNvPr id="6" name="AutoShape 6"/>
          <p:cNvSpPr/>
          <p:nvPr/>
        </p:nvSpPr>
        <p:spPr>
          <a:xfrm>
            <a:off x="11421427" y="5143500"/>
            <a:ext cx="3433286" cy="5143500"/>
          </a:xfrm>
          <a:prstGeom prst="rect">
            <a:avLst/>
          </a:prstGeom>
          <a:solidFill>
            <a:srgbClr val="0050F5"/>
          </a:solidFill>
        </p:spPr>
      </p:sp>
      <p:pic>
        <p:nvPicPr>
          <p:cNvPr id="11" name="Picture 11"/>
          <p:cNvPicPr>
            <a:picLocks noChangeAspect="1"/>
          </p:cNvPicPr>
          <p:nvPr/>
        </p:nvPicPr>
        <p:blipFill>
          <a:blip r:embed="rId2"/>
          <a:srcRect/>
          <a:stretch>
            <a:fillRect/>
          </a:stretch>
        </p:blipFill>
        <p:spPr>
          <a:xfrm rot="-10800000">
            <a:off x="14854714" y="5143500"/>
            <a:ext cx="3433286" cy="3433286"/>
          </a:xfrm>
          <a:prstGeom prst="rect">
            <a:avLst/>
          </a:prstGeom>
        </p:spPr>
      </p:pic>
      <p:pic>
        <p:nvPicPr>
          <p:cNvPr id="12" name="Picture 12"/>
          <p:cNvPicPr>
            <a:picLocks noChangeAspect="1"/>
          </p:cNvPicPr>
          <p:nvPr/>
        </p:nvPicPr>
        <p:blipFill>
          <a:blip r:embed="rId3"/>
          <a:srcRect/>
          <a:stretch>
            <a:fillRect/>
          </a:stretch>
        </p:blipFill>
        <p:spPr>
          <a:xfrm>
            <a:off x="17006552" y="9005552"/>
            <a:ext cx="505496" cy="505496"/>
          </a:xfrm>
          <a:prstGeom prst="rect">
            <a:avLst/>
          </a:prstGeom>
        </p:spPr>
      </p:pic>
      <p:pic>
        <p:nvPicPr>
          <p:cNvPr id="13" name="Picture 13"/>
          <p:cNvPicPr>
            <a:picLocks noChangeAspect="1"/>
          </p:cNvPicPr>
          <p:nvPr/>
        </p:nvPicPr>
        <p:blipFill>
          <a:blip r:embed="rId4"/>
          <a:srcRect/>
          <a:stretch>
            <a:fillRect/>
          </a:stretch>
        </p:blipFill>
        <p:spPr>
          <a:xfrm>
            <a:off x="11613684" y="7045970"/>
            <a:ext cx="3241030" cy="3241030"/>
          </a:xfrm>
          <a:prstGeom prst="rect">
            <a:avLst/>
          </a:prstGeom>
        </p:spPr>
      </p:pic>
      <p:pic>
        <p:nvPicPr>
          <p:cNvPr id="14" name="Picture 14"/>
          <p:cNvPicPr>
            <a:picLocks noChangeAspect="1"/>
          </p:cNvPicPr>
          <p:nvPr/>
        </p:nvPicPr>
        <p:blipFill>
          <a:blip r:embed="rId5"/>
          <a:srcRect/>
          <a:stretch>
            <a:fillRect/>
          </a:stretch>
        </p:blipFill>
        <p:spPr>
          <a:xfrm rot="-10800000">
            <a:off x="15614930" y="1615323"/>
            <a:ext cx="1912854" cy="1912854"/>
          </a:xfrm>
          <a:prstGeom prst="rect">
            <a:avLst/>
          </a:prstGeom>
        </p:spPr>
      </p:pic>
      <p:sp>
        <p:nvSpPr>
          <p:cNvPr id="32" name="TextBox 2">
            <a:extLst>
              <a:ext uri="{FF2B5EF4-FFF2-40B4-BE49-F238E27FC236}">
                <a16:creationId xmlns:a16="http://schemas.microsoft.com/office/drawing/2014/main" id="{3C5030B2-FD5B-46BB-885D-05DE0F906BF1}"/>
              </a:ext>
            </a:extLst>
          </p:cNvPr>
          <p:cNvSpPr txBox="1"/>
          <p:nvPr/>
        </p:nvSpPr>
        <p:spPr>
          <a:xfrm>
            <a:off x="381000" y="122926"/>
            <a:ext cx="9467531" cy="1069652"/>
          </a:xfrm>
          <a:prstGeom prst="rect">
            <a:avLst/>
          </a:prstGeom>
        </p:spPr>
        <p:txBody>
          <a:bodyPr wrap="square" lIns="0" tIns="0" rIns="0" bIns="0" rtlCol="0" anchor="t">
            <a:spAutoFit/>
          </a:bodyPr>
          <a:lstStyle/>
          <a:p>
            <a:pPr>
              <a:lnSpc>
                <a:spcPts val="9350"/>
              </a:lnSpc>
            </a:pPr>
            <a:r>
              <a:rPr lang="en-US" altLang="zh-TW" sz="5400" dirty="0">
                <a:latin typeface="Muli Bold Bold"/>
              </a:rPr>
              <a:t>Features for Videos</a:t>
            </a:r>
            <a:endParaRPr lang="en-US" sz="5400" dirty="0">
              <a:latin typeface="Muli Bold Bold"/>
            </a:endParaRPr>
          </a:p>
        </p:txBody>
      </p:sp>
      <p:grpSp>
        <p:nvGrpSpPr>
          <p:cNvPr id="33" name="群組 32">
            <a:extLst>
              <a:ext uri="{FF2B5EF4-FFF2-40B4-BE49-F238E27FC236}">
                <a16:creationId xmlns:a16="http://schemas.microsoft.com/office/drawing/2014/main" id="{AF46731D-0EB4-4B77-8A94-EB272EB645E3}"/>
              </a:ext>
            </a:extLst>
          </p:cNvPr>
          <p:cNvGrpSpPr/>
          <p:nvPr/>
        </p:nvGrpSpPr>
        <p:grpSpPr>
          <a:xfrm>
            <a:off x="1095977" y="2119812"/>
            <a:ext cx="9343423" cy="7062288"/>
            <a:chOff x="5019834" y="2985461"/>
            <a:chExt cx="7735789" cy="6080097"/>
          </a:xfrm>
        </p:grpSpPr>
        <p:grpSp>
          <p:nvGrpSpPr>
            <p:cNvPr id="34" name="群組 33">
              <a:extLst>
                <a:ext uri="{FF2B5EF4-FFF2-40B4-BE49-F238E27FC236}">
                  <a16:creationId xmlns:a16="http://schemas.microsoft.com/office/drawing/2014/main" id="{2631B0D6-B0E7-4170-A10F-D74C7DA32564}"/>
                </a:ext>
              </a:extLst>
            </p:cNvPr>
            <p:cNvGrpSpPr/>
            <p:nvPr/>
          </p:nvGrpSpPr>
          <p:grpSpPr>
            <a:xfrm>
              <a:off x="10401685" y="6615683"/>
              <a:ext cx="2353938" cy="2449875"/>
              <a:chOff x="1142120" y="4533900"/>
              <a:chExt cx="2353938" cy="2449875"/>
            </a:xfrm>
          </p:grpSpPr>
          <p:sp>
            <p:nvSpPr>
              <p:cNvPr id="47" name="矩形: 圓角 46">
                <a:extLst>
                  <a:ext uri="{FF2B5EF4-FFF2-40B4-BE49-F238E27FC236}">
                    <a16:creationId xmlns:a16="http://schemas.microsoft.com/office/drawing/2014/main" id="{F85F9352-4B00-4EE0-A2D1-6508CBC789E6}"/>
                  </a:ext>
                </a:extLst>
              </p:cNvPr>
              <p:cNvSpPr/>
              <p:nvPr/>
            </p:nvSpPr>
            <p:spPr>
              <a:xfrm>
                <a:off x="1142120" y="4533900"/>
                <a:ext cx="2353938" cy="2449875"/>
              </a:xfrm>
              <a:prstGeom prst="roundRect">
                <a:avLst>
                  <a:gd name="adj" fmla="val 116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 name="文字方塊 47">
                <a:extLst>
                  <a:ext uri="{FF2B5EF4-FFF2-40B4-BE49-F238E27FC236}">
                    <a16:creationId xmlns:a16="http://schemas.microsoft.com/office/drawing/2014/main" id="{34717AE6-F7C4-4D7B-B4D4-2F9C07E44BAD}"/>
                  </a:ext>
                </a:extLst>
              </p:cNvPr>
              <p:cNvSpPr txBox="1"/>
              <p:nvPr/>
            </p:nvSpPr>
            <p:spPr>
              <a:xfrm>
                <a:off x="2004684" y="4663231"/>
                <a:ext cx="837722" cy="1245370"/>
              </a:xfrm>
              <a:prstGeom prst="rect">
                <a:avLst/>
              </a:prstGeom>
              <a:noFill/>
            </p:spPr>
            <p:txBody>
              <a:bodyPr wrap="none" rtlCol="0">
                <a:spAutoFit/>
              </a:bodyPr>
              <a:lstStyle/>
              <a:p>
                <a:r>
                  <a:rPr lang="en-US" altLang="zh-TW" sz="8800" b="1" dirty="0"/>
                  <a:t>4 </a:t>
                </a:r>
                <a:endParaRPr lang="zh-TW" altLang="en-US" sz="8800" b="1" dirty="0"/>
              </a:p>
            </p:txBody>
          </p:sp>
          <p:sp>
            <p:nvSpPr>
              <p:cNvPr id="49" name="文字方塊 48">
                <a:extLst>
                  <a:ext uri="{FF2B5EF4-FFF2-40B4-BE49-F238E27FC236}">
                    <a16:creationId xmlns:a16="http://schemas.microsoft.com/office/drawing/2014/main" id="{8D039573-679D-4947-8E74-0FB8F5040F3E}"/>
                  </a:ext>
                </a:extLst>
              </p:cNvPr>
              <p:cNvSpPr txBox="1"/>
              <p:nvPr/>
            </p:nvSpPr>
            <p:spPr>
              <a:xfrm>
                <a:off x="1553021" y="5936053"/>
                <a:ext cx="1937973" cy="715426"/>
              </a:xfrm>
              <a:prstGeom prst="rect">
                <a:avLst/>
              </a:prstGeom>
              <a:noFill/>
            </p:spPr>
            <p:txBody>
              <a:bodyPr wrap="square" rtlCol="0">
                <a:spAutoFit/>
              </a:bodyPr>
              <a:lstStyle/>
              <a:p>
                <a:r>
                  <a:rPr lang="en-US" altLang="zh-TW" sz="2400" dirty="0"/>
                  <a:t>Likes per 100 viewing</a:t>
                </a:r>
                <a:endParaRPr lang="zh-TW" altLang="en-US" sz="2400" dirty="0"/>
              </a:p>
            </p:txBody>
          </p:sp>
        </p:grpSp>
        <p:grpSp>
          <p:nvGrpSpPr>
            <p:cNvPr id="35" name="群組 34">
              <a:extLst>
                <a:ext uri="{FF2B5EF4-FFF2-40B4-BE49-F238E27FC236}">
                  <a16:creationId xmlns:a16="http://schemas.microsoft.com/office/drawing/2014/main" id="{DF4BA7E8-09E1-4B98-A08A-61AAEFBFD785}"/>
                </a:ext>
              </a:extLst>
            </p:cNvPr>
            <p:cNvGrpSpPr/>
            <p:nvPr/>
          </p:nvGrpSpPr>
          <p:grpSpPr>
            <a:xfrm>
              <a:off x="7198551" y="2985461"/>
              <a:ext cx="3436998" cy="3124200"/>
              <a:chOff x="1127729" y="4507207"/>
              <a:chExt cx="1917332" cy="3124200"/>
            </a:xfrm>
          </p:grpSpPr>
          <p:sp>
            <p:nvSpPr>
              <p:cNvPr id="44" name="矩形: 圓角 43">
                <a:extLst>
                  <a:ext uri="{FF2B5EF4-FFF2-40B4-BE49-F238E27FC236}">
                    <a16:creationId xmlns:a16="http://schemas.microsoft.com/office/drawing/2014/main" id="{0DD35A82-89B5-4B1E-81AB-A8E23F5490D4}"/>
                  </a:ext>
                </a:extLst>
              </p:cNvPr>
              <p:cNvSpPr/>
              <p:nvPr/>
            </p:nvSpPr>
            <p:spPr>
              <a:xfrm>
                <a:off x="1127729" y="4507207"/>
                <a:ext cx="1917332" cy="3124200"/>
              </a:xfrm>
              <a:prstGeom prst="roundRect">
                <a:avLst>
                  <a:gd name="adj" fmla="val 11638"/>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endParaRPr>
              </a:p>
            </p:txBody>
          </p:sp>
          <p:sp>
            <p:nvSpPr>
              <p:cNvPr id="45" name="文字方塊 44">
                <a:extLst>
                  <a:ext uri="{FF2B5EF4-FFF2-40B4-BE49-F238E27FC236}">
                    <a16:creationId xmlns:a16="http://schemas.microsoft.com/office/drawing/2014/main" id="{BD19B58E-9639-4271-BEFB-D352E5CC8D1A}"/>
                  </a:ext>
                </a:extLst>
              </p:cNvPr>
              <p:cNvSpPr txBox="1"/>
              <p:nvPr/>
            </p:nvSpPr>
            <p:spPr>
              <a:xfrm>
                <a:off x="1264236" y="4985739"/>
                <a:ext cx="1717075" cy="953901"/>
              </a:xfrm>
              <a:prstGeom prst="rect">
                <a:avLst/>
              </a:prstGeom>
              <a:noFill/>
            </p:spPr>
            <p:txBody>
              <a:bodyPr wrap="none" rtlCol="0">
                <a:spAutoFit/>
              </a:bodyPr>
              <a:lstStyle/>
              <a:p>
                <a:r>
                  <a:rPr lang="en-US" altLang="zh-TW" sz="6600" b="1" dirty="0"/>
                  <a:t>100K~1M </a:t>
                </a:r>
                <a:endParaRPr lang="zh-TW" altLang="en-US" sz="6600" b="1" dirty="0"/>
              </a:p>
            </p:txBody>
          </p:sp>
          <p:sp>
            <p:nvSpPr>
              <p:cNvPr id="46" name="文字方塊 45">
                <a:extLst>
                  <a:ext uri="{FF2B5EF4-FFF2-40B4-BE49-F238E27FC236}">
                    <a16:creationId xmlns:a16="http://schemas.microsoft.com/office/drawing/2014/main" id="{0BE61BAC-E3FF-46A8-9E07-C3C732122DFA}"/>
                  </a:ext>
                </a:extLst>
              </p:cNvPr>
              <p:cNvSpPr txBox="1"/>
              <p:nvPr/>
            </p:nvSpPr>
            <p:spPr>
              <a:xfrm>
                <a:off x="1432634" y="6069307"/>
                <a:ext cx="1439963" cy="830997"/>
              </a:xfrm>
              <a:prstGeom prst="rect">
                <a:avLst/>
              </a:prstGeom>
              <a:noFill/>
            </p:spPr>
            <p:txBody>
              <a:bodyPr wrap="square" rtlCol="0">
                <a:spAutoFit/>
              </a:bodyPr>
              <a:lstStyle/>
              <a:p>
                <a:r>
                  <a:rPr lang="en-US" altLang="zh-TW" sz="2800" dirty="0"/>
                  <a:t>Views for trending videos on average</a:t>
                </a:r>
                <a:endParaRPr lang="zh-TW" altLang="en-US" sz="2800" dirty="0"/>
              </a:p>
            </p:txBody>
          </p:sp>
        </p:grpSp>
        <p:grpSp>
          <p:nvGrpSpPr>
            <p:cNvPr id="36" name="群組 35">
              <a:extLst>
                <a:ext uri="{FF2B5EF4-FFF2-40B4-BE49-F238E27FC236}">
                  <a16:creationId xmlns:a16="http://schemas.microsoft.com/office/drawing/2014/main" id="{6301DF84-0B7D-4C57-B5DC-333A02BA552C}"/>
                </a:ext>
              </a:extLst>
            </p:cNvPr>
            <p:cNvGrpSpPr/>
            <p:nvPr/>
          </p:nvGrpSpPr>
          <p:grpSpPr>
            <a:xfrm>
              <a:off x="5019834" y="6607400"/>
              <a:ext cx="2423419" cy="2449875"/>
              <a:chOff x="1142120" y="4533900"/>
              <a:chExt cx="2423419" cy="2449875"/>
            </a:xfrm>
          </p:grpSpPr>
          <p:sp>
            <p:nvSpPr>
              <p:cNvPr id="41" name="矩形: 圓角 40">
                <a:extLst>
                  <a:ext uri="{FF2B5EF4-FFF2-40B4-BE49-F238E27FC236}">
                    <a16:creationId xmlns:a16="http://schemas.microsoft.com/office/drawing/2014/main" id="{2AA8D866-68E3-4117-9DCF-E9D49A870E31}"/>
                  </a:ext>
                </a:extLst>
              </p:cNvPr>
              <p:cNvSpPr/>
              <p:nvPr/>
            </p:nvSpPr>
            <p:spPr>
              <a:xfrm>
                <a:off x="1142120" y="4533900"/>
                <a:ext cx="2353938" cy="2449875"/>
              </a:xfrm>
              <a:prstGeom prst="roundRect">
                <a:avLst>
                  <a:gd name="adj" fmla="val 116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文字方塊 41">
                <a:extLst>
                  <a:ext uri="{FF2B5EF4-FFF2-40B4-BE49-F238E27FC236}">
                    <a16:creationId xmlns:a16="http://schemas.microsoft.com/office/drawing/2014/main" id="{40720CF4-1D95-409E-9071-7699258971DC}"/>
                  </a:ext>
                </a:extLst>
              </p:cNvPr>
              <p:cNvSpPr txBox="1"/>
              <p:nvPr/>
            </p:nvSpPr>
            <p:spPr>
              <a:xfrm>
                <a:off x="1921801" y="4698966"/>
                <a:ext cx="837722" cy="1245370"/>
              </a:xfrm>
              <a:prstGeom prst="rect">
                <a:avLst/>
              </a:prstGeom>
              <a:noFill/>
            </p:spPr>
            <p:txBody>
              <a:bodyPr wrap="none" rtlCol="0">
                <a:spAutoFit/>
              </a:bodyPr>
              <a:lstStyle/>
              <a:p>
                <a:r>
                  <a:rPr lang="en-US" altLang="zh-TW" sz="8800" b="1" dirty="0"/>
                  <a:t>1 </a:t>
                </a:r>
                <a:endParaRPr lang="zh-TW" altLang="en-US" sz="8800" b="1" dirty="0"/>
              </a:p>
            </p:txBody>
          </p:sp>
          <p:sp>
            <p:nvSpPr>
              <p:cNvPr id="43" name="文字方塊 42">
                <a:extLst>
                  <a:ext uri="{FF2B5EF4-FFF2-40B4-BE49-F238E27FC236}">
                    <a16:creationId xmlns:a16="http://schemas.microsoft.com/office/drawing/2014/main" id="{3706D80C-DCB9-43FD-8992-1338CB4CBABC}"/>
                  </a:ext>
                </a:extLst>
              </p:cNvPr>
              <p:cNvSpPr txBox="1"/>
              <p:nvPr/>
            </p:nvSpPr>
            <p:spPr>
              <a:xfrm>
                <a:off x="1468107" y="5886550"/>
                <a:ext cx="2097432" cy="830997"/>
              </a:xfrm>
              <a:prstGeom prst="rect">
                <a:avLst/>
              </a:prstGeom>
              <a:noFill/>
            </p:spPr>
            <p:txBody>
              <a:bodyPr wrap="square" rtlCol="0">
                <a:spAutoFit/>
              </a:bodyPr>
              <a:lstStyle/>
              <a:p>
                <a:r>
                  <a:rPr lang="en-US" altLang="zh-TW" sz="2400" dirty="0"/>
                  <a:t>Comments per 100 viewing</a:t>
                </a:r>
                <a:endParaRPr lang="zh-TW" altLang="en-US" sz="2400" dirty="0"/>
              </a:p>
            </p:txBody>
          </p:sp>
        </p:grpSp>
        <p:grpSp>
          <p:nvGrpSpPr>
            <p:cNvPr id="37" name="群組 36">
              <a:extLst>
                <a:ext uri="{FF2B5EF4-FFF2-40B4-BE49-F238E27FC236}">
                  <a16:creationId xmlns:a16="http://schemas.microsoft.com/office/drawing/2014/main" id="{DEAD0262-B78C-421C-B710-1BEE006DFFAB}"/>
                </a:ext>
              </a:extLst>
            </p:cNvPr>
            <p:cNvGrpSpPr/>
            <p:nvPr/>
          </p:nvGrpSpPr>
          <p:grpSpPr>
            <a:xfrm>
              <a:off x="7696200" y="6615683"/>
              <a:ext cx="2353938" cy="2449875"/>
              <a:chOff x="1142120" y="4533900"/>
              <a:chExt cx="2353938" cy="2449875"/>
            </a:xfrm>
          </p:grpSpPr>
          <p:sp>
            <p:nvSpPr>
              <p:cNvPr id="38" name="矩形: 圓角 37">
                <a:extLst>
                  <a:ext uri="{FF2B5EF4-FFF2-40B4-BE49-F238E27FC236}">
                    <a16:creationId xmlns:a16="http://schemas.microsoft.com/office/drawing/2014/main" id="{1070A9E4-AD55-497D-A14A-A9CC4240B411}"/>
                  </a:ext>
                </a:extLst>
              </p:cNvPr>
              <p:cNvSpPr/>
              <p:nvPr/>
            </p:nvSpPr>
            <p:spPr>
              <a:xfrm>
                <a:off x="1142120" y="4533900"/>
                <a:ext cx="2353938" cy="2449875"/>
              </a:xfrm>
              <a:prstGeom prst="roundRect">
                <a:avLst>
                  <a:gd name="adj" fmla="val 116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文字方塊 38">
                <a:extLst>
                  <a:ext uri="{FF2B5EF4-FFF2-40B4-BE49-F238E27FC236}">
                    <a16:creationId xmlns:a16="http://schemas.microsoft.com/office/drawing/2014/main" id="{9E5C86DB-8D3B-4439-8B64-5495421CE67C}"/>
                  </a:ext>
                </a:extLst>
              </p:cNvPr>
              <p:cNvSpPr txBox="1"/>
              <p:nvPr/>
            </p:nvSpPr>
            <p:spPr>
              <a:xfrm>
                <a:off x="1545779" y="4663231"/>
                <a:ext cx="1758791" cy="1245370"/>
              </a:xfrm>
              <a:prstGeom prst="rect">
                <a:avLst/>
              </a:prstGeom>
              <a:noFill/>
            </p:spPr>
            <p:txBody>
              <a:bodyPr wrap="none" rtlCol="0">
                <a:spAutoFit/>
              </a:bodyPr>
              <a:lstStyle/>
              <a:p>
                <a:r>
                  <a:rPr lang="en-US" altLang="zh-TW" sz="8800" b="1" dirty="0"/>
                  <a:t>2~3</a:t>
                </a:r>
                <a:r>
                  <a:rPr lang="en-US" altLang="zh-TW" sz="8000" b="1" dirty="0"/>
                  <a:t> </a:t>
                </a:r>
                <a:endParaRPr lang="zh-TW" altLang="en-US" sz="8000" b="1" dirty="0"/>
              </a:p>
            </p:txBody>
          </p:sp>
          <p:sp>
            <p:nvSpPr>
              <p:cNvPr id="40" name="文字方塊 39">
                <a:extLst>
                  <a:ext uri="{FF2B5EF4-FFF2-40B4-BE49-F238E27FC236}">
                    <a16:creationId xmlns:a16="http://schemas.microsoft.com/office/drawing/2014/main" id="{DC06B7CA-63BC-411D-AB16-A26E8A4B72E4}"/>
                  </a:ext>
                </a:extLst>
              </p:cNvPr>
              <p:cNvSpPr txBox="1"/>
              <p:nvPr/>
            </p:nvSpPr>
            <p:spPr>
              <a:xfrm>
                <a:off x="1229883" y="5917937"/>
                <a:ext cx="2266174" cy="715426"/>
              </a:xfrm>
              <a:prstGeom prst="rect">
                <a:avLst/>
              </a:prstGeom>
              <a:noFill/>
            </p:spPr>
            <p:txBody>
              <a:bodyPr wrap="square" rtlCol="0">
                <a:spAutoFit/>
              </a:bodyPr>
              <a:lstStyle/>
              <a:p>
                <a:pPr algn="ctr"/>
                <a:r>
                  <a:rPr lang="en-US" altLang="zh-TW" sz="2400" dirty="0"/>
                  <a:t>Days for a published video go trending</a:t>
                </a:r>
                <a:endParaRPr lang="zh-TW" altLang="en-US" sz="2400" dirty="0"/>
              </a:p>
            </p:txBody>
          </p:sp>
        </p:grpSp>
      </p:grpSp>
    </p:spTree>
    <p:extLst>
      <p:ext uri="{BB962C8B-B14F-4D97-AF65-F5344CB8AC3E}">
        <p14:creationId xmlns:p14="http://schemas.microsoft.com/office/powerpoint/2010/main" val="3756904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資料庫圖表 2">
            <a:extLst>
              <a:ext uri="{FF2B5EF4-FFF2-40B4-BE49-F238E27FC236}">
                <a16:creationId xmlns:a16="http://schemas.microsoft.com/office/drawing/2014/main" id="{E0FE1993-D96F-4F68-8F74-5DDD79AB6C7A}"/>
              </a:ext>
            </a:extLst>
          </p:cNvPr>
          <p:cNvGraphicFramePr/>
          <p:nvPr/>
        </p:nvGraphicFramePr>
        <p:xfrm>
          <a:off x="2133600" y="1551710"/>
          <a:ext cx="14933496" cy="84775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2">
            <a:extLst>
              <a:ext uri="{FF2B5EF4-FFF2-40B4-BE49-F238E27FC236}">
                <a16:creationId xmlns:a16="http://schemas.microsoft.com/office/drawing/2014/main" id="{12F91087-5BB2-4887-A5CE-13CF85FE19AF}"/>
              </a:ext>
            </a:extLst>
          </p:cNvPr>
          <p:cNvSpPr txBox="1"/>
          <p:nvPr/>
        </p:nvSpPr>
        <p:spPr>
          <a:xfrm>
            <a:off x="286069" y="282004"/>
            <a:ext cx="9467531" cy="1069652"/>
          </a:xfrm>
          <a:prstGeom prst="rect">
            <a:avLst/>
          </a:prstGeom>
        </p:spPr>
        <p:txBody>
          <a:bodyPr wrap="square" lIns="0" tIns="0" rIns="0" bIns="0" rtlCol="0" anchor="t">
            <a:spAutoFit/>
          </a:bodyPr>
          <a:lstStyle/>
          <a:p>
            <a:pPr>
              <a:lnSpc>
                <a:spcPts val="9350"/>
              </a:lnSpc>
            </a:pPr>
            <a:r>
              <a:rPr lang="en-US" altLang="zh-TW" sz="5400" dirty="0">
                <a:solidFill>
                  <a:srgbClr val="000000"/>
                </a:solidFill>
                <a:latin typeface="Muli Bold Bold"/>
              </a:rPr>
              <a:t>Similarities and Difference</a:t>
            </a:r>
            <a:endParaRPr lang="en-US" sz="5400" dirty="0">
              <a:solidFill>
                <a:srgbClr val="000000"/>
              </a:solidFill>
              <a:latin typeface="Muli Bold Bold"/>
            </a:endParaRPr>
          </a:p>
        </p:txBody>
      </p:sp>
      <p:sp>
        <p:nvSpPr>
          <p:cNvPr id="5" name="文字方塊 4">
            <a:extLst>
              <a:ext uri="{FF2B5EF4-FFF2-40B4-BE49-F238E27FC236}">
                <a16:creationId xmlns:a16="http://schemas.microsoft.com/office/drawing/2014/main" id="{6B9E664F-24F0-4245-BA27-7B584EACDA22}"/>
              </a:ext>
            </a:extLst>
          </p:cNvPr>
          <p:cNvSpPr txBox="1"/>
          <p:nvPr/>
        </p:nvSpPr>
        <p:spPr>
          <a:xfrm>
            <a:off x="-12162" y="2004417"/>
            <a:ext cx="1752600" cy="923330"/>
          </a:xfrm>
          <a:prstGeom prst="rect">
            <a:avLst/>
          </a:prstGeom>
          <a:solidFill>
            <a:srgbClr val="002060"/>
          </a:solidFill>
        </p:spPr>
        <p:txBody>
          <a:bodyPr wrap="square" rtlCol="0">
            <a:spAutoFit/>
          </a:bodyPr>
          <a:lstStyle/>
          <a:p>
            <a:r>
              <a:rPr lang="en-US" altLang="zh-TW" sz="5400" dirty="0">
                <a:solidFill>
                  <a:schemeClr val="bg1"/>
                </a:solidFill>
              </a:rPr>
              <a:t>U.S.A</a:t>
            </a:r>
            <a:endParaRPr lang="zh-TW" altLang="en-US" sz="5400" dirty="0">
              <a:solidFill>
                <a:schemeClr val="bg1"/>
              </a:solidFill>
            </a:endParaRPr>
          </a:p>
        </p:txBody>
      </p:sp>
      <p:sp>
        <p:nvSpPr>
          <p:cNvPr id="6" name="文字方塊 5">
            <a:extLst>
              <a:ext uri="{FF2B5EF4-FFF2-40B4-BE49-F238E27FC236}">
                <a16:creationId xmlns:a16="http://schemas.microsoft.com/office/drawing/2014/main" id="{F5BE2A00-A80F-4AA7-AA5F-70F7ABE23DC4}"/>
              </a:ext>
            </a:extLst>
          </p:cNvPr>
          <p:cNvSpPr txBox="1"/>
          <p:nvPr/>
        </p:nvSpPr>
        <p:spPr>
          <a:xfrm>
            <a:off x="16490713" y="1943100"/>
            <a:ext cx="1797287" cy="923330"/>
          </a:xfrm>
          <a:prstGeom prst="rect">
            <a:avLst/>
          </a:prstGeom>
          <a:solidFill>
            <a:srgbClr val="002060"/>
          </a:solidFill>
        </p:spPr>
        <p:txBody>
          <a:bodyPr wrap="none" rtlCol="0">
            <a:spAutoFit/>
          </a:bodyPr>
          <a:lstStyle/>
          <a:p>
            <a:r>
              <a:rPr lang="en-US" altLang="zh-TW" sz="5400" dirty="0">
                <a:solidFill>
                  <a:schemeClr val="bg1"/>
                </a:solidFill>
              </a:rPr>
              <a:t>Japan</a:t>
            </a:r>
            <a:endParaRPr lang="zh-TW" altLang="en-US" sz="5400" dirty="0">
              <a:solidFill>
                <a:schemeClr val="bg1"/>
              </a:solidFill>
            </a:endParaRPr>
          </a:p>
        </p:txBody>
      </p:sp>
      <p:grpSp>
        <p:nvGrpSpPr>
          <p:cNvPr id="31" name="群組 30">
            <a:extLst>
              <a:ext uri="{FF2B5EF4-FFF2-40B4-BE49-F238E27FC236}">
                <a16:creationId xmlns:a16="http://schemas.microsoft.com/office/drawing/2014/main" id="{5E84FD18-A2C8-4362-8D15-93715C91BAB3}"/>
              </a:ext>
            </a:extLst>
          </p:cNvPr>
          <p:cNvGrpSpPr/>
          <p:nvPr/>
        </p:nvGrpSpPr>
        <p:grpSpPr>
          <a:xfrm>
            <a:off x="8818823" y="5142512"/>
            <a:ext cx="1038166" cy="1052192"/>
            <a:chOff x="8776892" y="3475595"/>
            <a:chExt cx="1038166" cy="1052192"/>
          </a:xfrm>
        </p:grpSpPr>
        <p:sp>
          <p:nvSpPr>
            <p:cNvPr id="18" name="AutoShape 13">
              <a:extLst>
                <a:ext uri="{FF2B5EF4-FFF2-40B4-BE49-F238E27FC236}">
                  <a16:creationId xmlns:a16="http://schemas.microsoft.com/office/drawing/2014/main" id="{D2A04856-1719-4E51-B2ED-6DEA25127E94}"/>
                </a:ext>
              </a:extLst>
            </p:cNvPr>
            <p:cNvSpPr/>
            <p:nvPr/>
          </p:nvSpPr>
          <p:spPr>
            <a:xfrm>
              <a:off x="8776892" y="3476583"/>
              <a:ext cx="1038166" cy="1051204"/>
            </a:xfrm>
            <a:prstGeom prst="rect">
              <a:avLst/>
            </a:prstGeom>
            <a:solidFill>
              <a:schemeClr val="bg1"/>
            </a:solidFill>
          </p:spPr>
        </p:sp>
        <p:pic>
          <p:nvPicPr>
            <p:cNvPr id="20" name="圖形 19" descr="吉他">
              <a:extLst>
                <a:ext uri="{FF2B5EF4-FFF2-40B4-BE49-F238E27FC236}">
                  <a16:creationId xmlns:a16="http://schemas.microsoft.com/office/drawing/2014/main" id="{8974CEF9-C5FF-432F-9937-C5A84D7DD0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63381" y="3475595"/>
              <a:ext cx="744306" cy="744306"/>
            </a:xfrm>
            <a:prstGeom prst="rect">
              <a:avLst/>
            </a:prstGeom>
          </p:spPr>
        </p:pic>
      </p:grpSp>
      <p:sp>
        <p:nvSpPr>
          <p:cNvPr id="21" name="AutoShape 13">
            <a:extLst>
              <a:ext uri="{FF2B5EF4-FFF2-40B4-BE49-F238E27FC236}">
                <a16:creationId xmlns:a16="http://schemas.microsoft.com/office/drawing/2014/main" id="{21D4BCDF-C469-4B8A-95F9-8865F0966EC6}"/>
              </a:ext>
            </a:extLst>
          </p:cNvPr>
          <p:cNvSpPr/>
          <p:nvPr/>
        </p:nvSpPr>
        <p:spPr>
          <a:xfrm>
            <a:off x="8220227" y="6388553"/>
            <a:ext cx="1038166" cy="1051204"/>
          </a:xfrm>
          <a:prstGeom prst="rect">
            <a:avLst/>
          </a:prstGeom>
          <a:solidFill>
            <a:schemeClr val="bg1"/>
          </a:solidFill>
        </p:spPr>
      </p:sp>
      <p:pic>
        <p:nvPicPr>
          <p:cNvPr id="27" name="圖形 26" descr="遊戲控制器">
            <a:extLst>
              <a:ext uri="{FF2B5EF4-FFF2-40B4-BE49-F238E27FC236}">
                <a16:creationId xmlns:a16="http://schemas.microsoft.com/office/drawing/2014/main" id="{EBBAD026-07B7-432E-B36C-3F5A1A6B85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6140" y="6402143"/>
            <a:ext cx="777860" cy="777860"/>
          </a:xfrm>
          <a:prstGeom prst="rect">
            <a:avLst/>
          </a:prstGeom>
        </p:spPr>
      </p:pic>
      <p:pic>
        <p:nvPicPr>
          <p:cNvPr id="29" name="圖片 28">
            <a:extLst>
              <a:ext uri="{FF2B5EF4-FFF2-40B4-BE49-F238E27FC236}">
                <a16:creationId xmlns:a16="http://schemas.microsoft.com/office/drawing/2014/main" id="{44D4E206-1280-4F2A-B5BE-B5D4B8DDDA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39310" y="4250224"/>
            <a:ext cx="1157287" cy="770122"/>
          </a:xfrm>
          <a:prstGeom prst="rect">
            <a:avLst/>
          </a:prstGeom>
        </p:spPr>
      </p:pic>
      <p:sp>
        <p:nvSpPr>
          <p:cNvPr id="34" name="AutoShape 7">
            <a:extLst>
              <a:ext uri="{FF2B5EF4-FFF2-40B4-BE49-F238E27FC236}">
                <a16:creationId xmlns:a16="http://schemas.microsoft.com/office/drawing/2014/main" id="{B8AEAE6F-8358-4C24-A43A-F120DC20183B}"/>
              </a:ext>
            </a:extLst>
          </p:cNvPr>
          <p:cNvSpPr/>
          <p:nvPr/>
        </p:nvSpPr>
        <p:spPr>
          <a:xfrm>
            <a:off x="8810942" y="3035435"/>
            <a:ext cx="1015466" cy="1014735"/>
          </a:xfrm>
          <a:prstGeom prst="rect">
            <a:avLst/>
          </a:prstGeom>
          <a:solidFill>
            <a:srgbClr val="F13D3D"/>
          </a:solidFill>
        </p:spPr>
      </p:sp>
      <p:pic>
        <p:nvPicPr>
          <p:cNvPr id="45" name="圖片 44">
            <a:extLst>
              <a:ext uri="{FF2B5EF4-FFF2-40B4-BE49-F238E27FC236}">
                <a16:creationId xmlns:a16="http://schemas.microsoft.com/office/drawing/2014/main" id="{199E3D90-9C55-4022-B189-DEE1BF5408D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93220" y="3857698"/>
            <a:ext cx="2331959" cy="2468332"/>
          </a:xfrm>
          <a:prstGeom prst="rect">
            <a:avLst/>
          </a:prstGeom>
        </p:spPr>
      </p:pic>
      <p:pic>
        <p:nvPicPr>
          <p:cNvPr id="47" name="圖片 46">
            <a:extLst>
              <a:ext uri="{FF2B5EF4-FFF2-40B4-BE49-F238E27FC236}">
                <a16:creationId xmlns:a16="http://schemas.microsoft.com/office/drawing/2014/main" id="{C0FAE179-0327-4FDC-8DA5-FEC5A4EB0A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72195" y="1874509"/>
            <a:ext cx="3129946" cy="2468332"/>
          </a:xfrm>
          <a:prstGeom prst="rect">
            <a:avLst/>
          </a:prstGeom>
        </p:spPr>
      </p:pic>
      <p:pic>
        <p:nvPicPr>
          <p:cNvPr id="46" name="圖形 45" descr="月曆">
            <a:extLst>
              <a:ext uri="{FF2B5EF4-FFF2-40B4-BE49-F238E27FC236}">
                <a16:creationId xmlns:a16="http://schemas.microsoft.com/office/drawing/2014/main" id="{379F2A94-B587-44DF-A792-D5248B6DACD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05204" y="2976137"/>
            <a:ext cx="844414" cy="844414"/>
          </a:xfrm>
          <a:prstGeom prst="rect">
            <a:avLst/>
          </a:prstGeom>
        </p:spPr>
      </p:pic>
      <p:grpSp>
        <p:nvGrpSpPr>
          <p:cNvPr id="35" name="群組 34">
            <a:extLst>
              <a:ext uri="{FF2B5EF4-FFF2-40B4-BE49-F238E27FC236}">
                <a16:creationId xmlns:a16="http://schemas.microsoft.com/office/drawing/2014/main" id="{4F7792F8-E61B-4C71-9028-8B6128031D18}"/>
              </a:ext>
            </a:extLst>
          </p:cNvPr>
          <p:cNvGrpSpPr/>
          <p:nvPr/>
        </p:nvGrpSpPr>
        <p:grpSpPr>
          <a:xfrm>
            <a:off x="8343578" y="7506978"/>
            <a:ext cx="1010308" cy="1051123"/>
            <a:chOff x="8818823" y="7625375"/>
            <a:chExt cx="1010308" cy="1051123"/>
          </a:xfrm>
        </p:grpSpPr>
        <p:grpSp>
          <p:nvGrpSpPr>
            <p:cNvPr id="68" name="群組 67">
              <a:extLst>
                <a:ext uri="{FF2B5EF4-FFF2-40B4-BE49-F238E27FC236}">
                  <a16:creationId xmlns:a16="http://schemas.microsoft.com/office/drawing/2014/main" id="{290C3E03-C8D8-4D9E-9111-9B5B609B8F0F}"/>
                </a:ext>
              </a:extLst>
            </p:cNvPr>
            <p:cNvGrpSpPr/>
            <p:nvPr/>
          </p:nvGrpSpPr>
          <p:grpSpPr>
            <a:xfrm>
              <a:off x="8818823" y="7662453"/>
              <a:ext cx="1010308" cy="1014045"/>
              <a:chOff x="8550373" y="392892"/>
              <a:chExt cx="1010308" cy="1014045"/>
            </a:xfrm>
          </p:grpSpPr>
          <p:sp>
            <p:nvSpPr>
              <p:cNvPr id="69" name="AutoShape 7">
                <a:extLst>
                  <a:ext uri="{FF2B5EF4-FFF2-40B4-BE49-F238E27FC236}">
                    <a16:creationId xmlns:a16="http://schemas.microsoft.com/office/drawing/2014/main" id="{B3F4E9AA-20D9-4706-8215-105721E00677}"/>
                  </a:ext>
                </a:extLst>
              </p:cNvPr>
              <p:cNvSpPr/>
              <p:nvPr/>
            </p:nvSpPr>
            <p:spPr>
              <a:xfrm>
                <a:off x="8550373" y="392892"/>
                <a:ext cx="1010308" cy="1014045"/>
              </a:xfrm>
              <a:prstGeom prst="rect">
                <a:avLst/>
              </a:prstGeom>
              <a:solidFill>
                <a:schemeClr val="bg1"/>
              </a:solidFill>
            </p:spPr>
          </p:sp>
          <p:sp>
            <p:nvSpPr>
              <p:cNvPr id="70" name="TextBox 5">
                <a:extLst>
                  <a:ext uri="{FF2B5EF4-FFF2-40B4-BE49-F238E27FC236}">
                    <a16:creationId xmlns:a16="http://schemas.microsoft.com/office/drawing/2014/main" id="{723D38CD-B2F3-4EE6-849A-6B902C501858}"/>
                  </a:ext>
                </a:extLst>
              </p:cNvPr>
              <p:cNvSpPr txBox="1"/>
              <p:nvPr/>
            </p:nvSpPr>
            <p:spPr>
              <a:xfrm>
                <a:off x="8771112" y="957791"/>
                <a:ext cx="692044" cy="434238"/>
              </a:xfrm>
              <a:prstGeom prst="rect">
                <a:avLst/>
              </a:prstGeom>
            </p:spPr>
            <p:txBody>
              <a:bodyPr wrap="square" lIns="0" tIns="0" rIns="0" bIns="0" rtlCol="0" anchor="t">
                <a:spAutoFit/>
              </a:bodyPr>
              <a:lstStyle/>
              <a:p>
                <a:pPr marL="0" lvl="0" indent="0" algn="l">
                  <a:lnSpc>
                    <a:spcPts val="3900"/>
                  </a:lnSpc>
                  <a:spcBef>
                    <a:spcPct val="0"/>
                  </a:spcBef>
                </a:pPr>
                <a:r>
                  <a:rPr lang="en-US" b="1" u="none" dirty="0">
                    <a:latin typeface="Tahoma" panose="020B0604030504040204" pitchFamily="34" charset="0"/>
                    <a:ea typeface="Tahoma" panose="020B0604030504040204" pitchFamily="34" charset="0"/>
                    <a:cs typeface="Tahoma" panose="020B0604030504040204" pitchFamily="34" charset="0"/>
                  </a:rPr>
                  <a:t>Time</a:t>
                </a:r>
              </a:p>
            </p:txBody>
          </p:sp>
        </p:grpSp>
        <p:pic>
          <p:nvPicPr>
            <p:cNvPr id="7" name="圖形 6" descr="時鐘">
              <a:extLst>
                <a:ext uri="{FF2B5EF4-FFF2-40B4-BE49-F238E27FC236}">
                  <a16:creationId xmlns:a16="http://schemas.microsoft.com/office/drawing/2014/main" id="{207A97D1-B618-4822-B5F0-BA532A047A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51210" y="7625375"/>
              <a:ext cx="819096" cy="819096"/>
            </a:xfrm>
            <a:prstGeom prst="rect">
              <a:avLst/>
            </a:prstGeom>
          </p:spPr>
        </p:pic>
      </p:grpSp>
      <p:sp>
        <p:nvSpPr>
          <p:cNvPr id="71" name="AutoShape 7">
            <a:extLst>
              <a:ext uri="{FF2B5EF4-FFF2-40B4-BE49-F238E27FC236}">
                <a16:creationId xmlns:a16="http://schemas.microsoft.com/office/drawing/2014/main" id="{9420BD91-6ECD-48BE-AA5E-F39475FB8CD4}"/>
              </a:ext>
            </a:extLst>
          </p:cNvPr>
          <p:cNvSpPr/>
          <p:nvPr/>
        </p:nvSpPr>
        <p:spPr>
          <a:xfrm>
            <a:off x="9430112" y="6375202"/>
            <a:ext cx="1127090" cy="1528502"/>
          </a:xfrm>
          <a:prstGeom prst="rect">
            <a:avLst/>
          </a:prstGeom>
          <a:solidFill>
            <a:schemeClr val="bg1"/>
          </a:solidFill>
        </p:spPr>
      </p:sp>
      <p:pic>
        <p:nvPicPr>
          <p:cNvPr id="23" name="圖形 22" descr="雜技演員">
            <a:extLst>
              <a:ext uri="{FF2B5EF4-FFF2-40B4-BE49-F238E27FC236}">
                <a16:creationId xmlns:a16="http://schemas.microsoft.com/office/drawing/2014/main" id="{8D93234A-FE5C-409F-B1FB-B60D2292BC4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66354" y="6411284"/>
            <a:ext cx="830390" cy="830390"/>
          </a:xfrm>
          <a:prstGeom prst="rect">
            <a:avLst/>
          </a:prstGeom>
        </p:spPr>
      </p:pic>
      <p:sp>
        <p:nvSpPr>
          <p:cNvPr id="2" name="文字方塊 1">
            <a:extLst>
              <a:ext uri="{FF2B5EF4-FFF2-40B4-BE49-F238E27FC236}">
                <a16:creationId xmlns:a16="http://schemas.microsoft.com/office/drawing/2014/main" id="{17EC51D1-B83E-42FC-BFDD-569726716370}"/>
              </a:ext>
            </a:extLst>
          </p:cNvPr>
          <p:cNvSpPr txBox="1"/>
          <p:nvPr/>
        </p:nvSpPr>
        <p:spPr>
          <a:xfrm>
            <a:off x="8965933" y="3657643"/>
            <a:ext cx="704039" cy="400110"/>
          </a:xfrm>
          <a:prstGeom prst="rect">
            <a:avLst/>
          </a:prstGeom>
          <a:noFill/>
        </p:spPr>
        <p:txBody>
          <a:bodyPr wrap="none" rtlCol="0">
            <a:spAutoFit/>
          </a:bodyPr>
          <a:lstStyle/>
          <a:p>
            <a:r>
              <a:rPr lang="en-US" altLang="zh-TW" sz="2000" b="1" dirty="0">
                <a:solidFill>
                  <a:schemeClr val="bg1"/>
                </a:solidFill>
              </a:rPr>
              <a:t>2020</a:t>
            </a:r>
            <a:endParaRPr lang="zh-TW" altLang="en-US" sz="2000" b="1" dirty="0">
              <a:solidFill>
                <a:schemeClr val="bg1"/>
              </a:solidFill>
            </a:endParaRPr>
          </a:p>
        </p:txBody>
      </p:sp>
      <p:pic>
        <p:nvPicPr>
          <p:cNvPr id="49" name="圖片 48">
            <a:extLst>
              <a:ext uri="{FF2B5EF4-FFF2-40B4-BE49-F238E27FC236}">
                <a16:creationId xmlns:a16="http://schemas.microsoft.com/office/drawing/2014/main" id="{7466463A-5240-46A8-830B-5E2BAA4BE2D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23956" y="2332973"/>
            <a:ext cx="1015466" cy="1074850"/>
          </a:xfrm>
          <a:prstGeom prst="rect">
            <a:avLst/>
          </a:prstGeom>
        </p:spPr>
      </p:pic>
      <p:pic>
        <p:nvPicPr>
          <p:cNvPr id="51" name="圖片 50">
            <a:extLst>
              <a:ext uri="{FF2B5EF4-FFF2-40B4-BE49-F238E27FC236}">
                <a16:creationId xmlns:a16="http://schemas.microsoft.com/office/drawing/2014/main" id="{25E13B8B-CBB8-4B0D-B3DC-56B043EE25E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10377" y="2276635"/>
            <a:ext cx="1440186" cy="1135757"/>
          </a:xfrm>
          <a:prstGeom prst="rect">
            <a:avLst/>
          </a:prstGeom>
        </p:spPr>
      </p:pic>
      <p:pic>
        <p:nvPicPr>
          <p:cNvPr id="19" name="圖片 18">
            <a:extLst>
              <a:ext uri="{FF2B5EF4-FFF2-40B4-BE49-F238E27FC236}">
                <a16:creationId xmlns:a16="http://schemas.microsoft.com/office/drawing/2014/main" id="{98C50CD9-07FA-4F99-A0EC-672B2727FA8C}"/>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2787416" y="2332972"/>
            <a:ext cx="928583" cy="1098117"/>
          </a:xfrm>
          <a:prstGeom prst="rect">
            <a:avLst/>
          </a:prstGeom>
        </p:spPr>
      </p:pic>
      <p:pic>
        <p:nvPicPr>
          <p:cNvPr id="24" name="圖片 23">
            <a:extLst>
              <a:ext uri="{FF2B5EF4-FFF2-40B4-BE49-F238E27FC236}">
                <a16:creationId xmlns:a16="http://schemas.microsoft.com/office/drawing/2014/main" id="{3A4BEC9E-5B49-46A2-A1E4-B7C7ED5918E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74310" y="4356497"/>
            <a:ext cx="2044096" cy="2417293"/>
          </a:xfrm>
          <a:prstGeom prst="rect">
            <a:avLst/>
          </a:prstGeom>
        </p:spPr>
      </p:pic>
      <p:sp>
        <p:nvSpPr>
          <p:cNvPr id="33" name="文字方塊 32">
            <a:extLst>
              <a:ext uri="{FF2B5EF4-FFF2-40B4-BE49-F238E27FC236}">
                <a16:creationId xmlns:a16="http://schemas.microsoft.com/office/drawing/2014/main" id="{A98FFB97-94DD-48A0-9DD0-6514747273F4}"/>
              </a:ext>
            </a:extLst>
          </p:cNvPr>
          <p:cNvSpPr txBox="1"/>
          <p:nvPr/>
        </p:nvSpPr>
        <p:spPr>
          <a:xfrm>
            <a:off x="8871708" y="5790945"/>
            <a:ext cx="819455" cy="400110"/>
          </a:xfrm>
          <a:prstGeom prst="rect">
            <a:avLst/>
          </a:prstGeom>
          <a:noFill/>
        </p:spPr>
        <p:txBody>
          <a:bodyPr wrap="none" rtlCol="0">
            <a:spAutoFit/>
          </a:bodyPr>
          <a:lstStyle/>
          <a:p>
            <a:r>
              <a:rPr lang="en-US" altLang="zh-TW" sz="2000" b="1" dirty="0"/>
              <a:t>Music</a:t>
            </a:r>
            <a:endParaRPr lang="zh-TW" altLang="en-US" sz="2000" b="1" dirty="0"/>
          </a:p>
        </p:txBody>
      </p:sp>
      <p:sp>
        <p:nvSpPr>
          <p:cNvPr id="75" name="文字方塊 74">
            <a:extLst>
              <a:ext uri="{FF2B5EF4-FFF2-40B4-BE49-F238E27FC236}">
                <a16:creationId xmlns:a16="http://schemas.microsoft.com/office/drawing/2014/main" id="{675D1287-8773-4CC5-8C78-3B03294A70DC}"/>
              </a:ext>
            </a:extLst>
          </p:cNvPr>
          <p:cNvSpPr txBox="1"/>
          <p:nvPr/>
        </p:nvSpPr>
        <p:spPr>
          <a:xfrm>
            <a:off x="8224965" y="7017026"/>
            <a:ext cx="1005403" cy="400110"/>
          </a:xfrm>
          <a:prstGeom prst="rect">
            <a:avLst/>
          </a:prstGeom>
          <a:noFill/>
        </p:spPr>
        <p:txBody>
          <a:bodyPr wrap="none" rtlCol="0">
            <a:spAutoFit/>
          </a:bodyPr>
          <a:lstStyle/>
          <a:p>
            <a:r>
              <a:rPr lang="en-US" altLang="zh-TW" sz="2000" b="1" dirty="0"/>
              <a:t>Gaming</a:t>
            </a:r>
            <a:endParaRPr lang="zh-TW" altLang="en-US" sz="2000" b="1" dirty="0"/>
          </a:p>
        </p:txBody>
      </p:sp>
      <p:sp>
        <p:nvSpPr>
          <p:cNvPr id="76" name="文字方塊 75">
            <a:extLst>
              <a:ext uri="{FF2B5EF4-FFF2-40B4-BE49-F238E27FC236}">
                <a16:creationId xmlns:a16="http://schemas.microsoft.com/office/drawing/2014/main" id="{82F7D6DD-F4BA-4ABD-81FF-9B1FF60A8CCC}"/>
              </a:ext>
            </a:extLst>
          </p:cNvPr>
          <p:cNvSpPr txBox="1"/>
          <p:nvPr/>
        </p:nvSpPr>
        <p:spPr>
          <a:xfrm>
            <a:off x="9390780" y="7231900"/>
            <a:ext cx="1242648" cy="707886"/>
          </a:xfrm>
          <a:prstGeom prst="rect">
            <a:avLst/>
          </a:prstGeom>
          <a:noFill/>
        </p:spPr>
        <p:txBody>
          <a:bodyPr wrap="none" rtlCol="0">
            <a:spAutoFit/>
          </a:bodyPr>
          <a:lstStyle/>
          <a:p>
            <a:r>
              <a:rPr lang="en-US" altLang="zh-TW" sz="2000" b="1" dirty="0"/>
              <a:t>Entertain-</a:t>
            </a:r>
          </a:p>
          <a:p>
            <a:r>
              <a:rPr lang="en-US" altLang="zh-TW" sz="2000" b="1" dirty="0" err="1"/>
              <a:t>ment</a:t>
            </a:r>
            <a:endParaRPr lang="zh-TW" altLang="en-US" sz="2000" b="1" dirty="0"/>
          </a:p>
        </p:txBody>
      </p:sp>
      <p:pic>
        <p:nvPicPr>
          <p:cNvPr id="40" name="圖片 39">
            <a:extLst>
              <a:ext uri="{FF2B5EF4-FFF2-40B4-BE49-F238E27FC236}">
                <a16:creationId xmlns:a16="http://schemas.microsoft.com/office/drawing/2014/main" id="{B2F0211C-F04B-4308-A1CE-FFC16A88F9E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973018" y="5502661"/>
            <a:ext cx="707886" cy="707886"/>
          </a:xfrm>
          <a:prstGeom prst="rect">
            <a:avLst/>
          </a:prstGeom>
        </p:spPr>
      </p:pic>
      <p:pic>
        <p:nvPicPr>
          <p:cNvPr id="78" name="圖片 77" descr="一張含有 畫畫 的圖片&#10;&#10;自動產生的描述">
            <a:extLst>
              <a:ext uri="{FF2B5EF4-FFF2-40B4-BE49-F238E27FC236}">
                <a16:creationId xmlns:a16="http://schemas.microsoft.com/office/drawing/2014/main" id="{6A9F0B50-D946-4006-95BF-48C7413DD18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983360" y="5427128"/>
            <a:ext cx="744306" cy="744306"/>
          </a:xfrm>
          <a:prstGeom prst="rect">
            <a:avLst/>
          </a:prstGeom>
        </p:spPr>
      </p:pic>
      <p:pic>
        <p:nvPicPr>
          <p:cNvPr id="80" name="圖片 79">
            <a:extLst>
              <a:ext uri="{FF2B5EF4-FFF2-40B4-BE49-F238E27FC236}">
                <a16:creationId xmlns:a16="http://schemas.microsoft.com/office/drawing/2014/main" id="{BAEC1DAC-74F6-4BB8-962A-D84148D1B57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931389" y="4590860"/>
            <a:ext cx="744307" cy="744307"/>
          </a:xfrm>
          <a:prstGeom prst="rect">
            <a:avLst/>
          </a:prstGeom>
        </p:spPr>
      </p:pic>
      <p:grpSp>
        <p:nvGrpSpPr>
          <p:cNvPr id="85" name="群組 84">
            <a:extLst>
              <a:ext uri="{FF2B5EF4-FFF2-40B4-BE49-F238E27FC236}">
                <a16:creationId xmlns:a16="http://schemas.microsoft.com/office/drawing/2014/main" id="{D5AF74C6-881D-4D4D-BC07-A787384C6C07}"/>
              </a:ext>
            </a:extLst>
          </p:cNvPr>
          <p:cNvGrpSpPr/>
          <p:nvPr/>
        </p:nvGrpSpPr>
        <p:grpSpPr>
          <a:xfrm>
            <a:off x="6720713" y="6704843"/>
            <a:ext cx="1126248" cy="1173720"/>
            <a:chOff x="4055352" y="7475553"/>
            <a:chExt cx="1126248" cy="1173720"/>
          </a:xfrm>
        </p:grpSpPr>
        <p:sp>
          <p:nvSpPr>
            <p:cNvPr id="81" name="AutoShape 7">
              <a:extLst>
                <a:ext uri="{FF2B5EF4-FFF2-40B4-BE49-F238E27FC236}">
                  <a16:creationId xmlns:a16="http://schemas.microsoft.com/office/drawing/2014/main" id="{15C1B93C-0E23-4249-BF72-B08D316A3D5F}"/>
                </a:ext>
              </a:extLst>
            </p:cNvPr>
            <p:cNvSpPr/>
            <p:nvPr/>
          </p:nvSpPr>
          <p:spPr>
            <a:xfrm>
              <a:off x="4055352" y="7508002"/>
              <a:ext cx="1126248" cy="1091582"/>
            </a:xfrm>
            <a:prstGeom prst="rect">
              <a:avLst/>
            </a:prstGeom>
            <a:solidFill>
              <a:schemeClr val="bg1"/>
            </a:solidFill>
          </p:spPr>
        </p:sp>
        <p:pic>
          <p:nvPicPr>
            <p:cNvPr id="83" name="圖形 82" descr="爆米花">
              <a:extLst>
                <a:ext uri="{FF2B5EF4-FFF2-40B4-BE49-F238E27FC236}">
                  <a16:creationId xmlns:a16="http://schemas.microsoft.com/office/drawing/2014/main" id="{EBC4C444-07D5-4800-B2FD-5D55EA56BF3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165795" y="7475553"/>
              <a:ext cx="906205" cy="906205"/>
            </a:xfrm>
            <a:prstGeom prst="rect">
              <a:avLst/>
            </a:prstGeom>
          </p:spPr>
        </p:pic>
        <p:sp>
          <p:nvSpPr>
            <p:cNvPr id="84" name="文字方塊 83">
              <a:extLst>
                <a:ext uri="{FF2B5EF4-FFF2-40B4-BE49-F238E27FC236}">
                  <a16:creationId xmlns:a16="http://schemas.microsoft.com/office/drawing/2014/main" id="{93781475-2923-40A7-A438-186D13F66EB1}"/>
                </a:ext>
              </a:extLst>
            </p:cNvPr>
            <p:cNvSpPr txBox="1"/>
            <p:nvPr/>
          </p:nvSpPr>
          <p:spPr>
            <a:xfrm>
              <a:off x="4159199" y="8249163"/>
              <a:ext cx="962956" cy="400110"/>
            </a:xfrm>
            <a:prstGeom prst="rect">
              <a:avLst/>
            </a:prstGeom>
            <a:noFill/>
          </p:spPr>
          <p:txBody>
            <a:bodyPr wrap="none" rtlCol="0">
              <a:spAutoFit/>
            </a:bodyPr>
            <a:lstStyle/>
            <a:p>
              <a:r>
                <a:rPr lang="en-US" altLang="zh-TW" sz="2000" b="1" dirty="0"/>
                <a:t>Movies</a:t>
              </a:r>
              <a:endParaRPr lang="zh-TW" altLang="en-US" sz="2000" b="1" dirty="0"/>
            </a:p>
          </p:txBody>
        </p:sp>
      </p:grpSp>
      <p:pic>
        <p:nvPicPr>
          <p:cNvPr id="87" name="圖片 86">
            <a:extLst>
              <a:ext uri="{FF2B5EF4-FFF2-40B4-BE49-F238E27FC236}">
                <a16:creationId xmlns:a16="http://schemas.microsoft.com/office/drawing/2014/main" id="{8765402C-2774-4523-B68D-53FB44D5831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813582" y="2296413"/>
            <a:ext cx="906205" cy="906205"/>
          </a:xfrm>
          <a:prstGeom prst="rect">
            <a:avLst/>
          </a:prstGeom>
        </p:spPr>
      </p:pic>
      <p:pic>
        <p:nvPicPr>
          <p:cNvPr id="89" name="圖片 88">
            <a:extLst>
              <a:ext uri="{FF2B5EF4-FFF2-40B4-BE49-F238E27FC236}">
                <a16:creationId xmlns:a16="http://schemas.microsoft.com/office/drawing/2014/main" id="{85D5C403-B13B-4D7B-90F1-C86A5CA8ADB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252140" y="2296413"/>
            <a:ext cx="1011786" cy="1390362"/>
          </a:xfrm>
          <a:prstGeom prst="rect">
            <a:avLst/>
          </a:prstGeom>
        </p:spPr>
      </p:pic>
      <p:pic>
        <p:nvPicPr>
          <p:cNvPr id="91" name="圖片 90" descr="Manga">
            <a:extLst>
              <a:ext uri="{FF2B5EF4-FFF2-40B4-BE49-F238E27FC236}">
                <a16:creationId xmlns:a16="http://schemas.microsoft.com/office/drawing/2014/main" id="{9D547838-4988-465E-8A7B-1750AB6EAC12}"/>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2900389" y="3542802"/>
            <a:ext cx="1014046" cy="1014046"/>
          </a:xfrm>
          <a:prstGeom prst="rect">
            <a:avLst/>
          </a:prstGeom>
        </p:spPr>
      </p:pic>
      <p:sp>
        <p:nvSpPr>
          <p:cNvPr id="93" name="AutoShape 7">
            <a:extLst>
              <a:ext uri="{FF2B5EF4-FFF2-40B4-BE49-F238E27FC236}">
                <a16:creationId xmlns:a16="http://schemas.microsoft.com/office/drawing/2014/main" id="{A10865F1-B427-4538-A696-65DEC06C688C}"/>
              </a:ext>
            </a:extLst>
          </p:cNvPr>
          <p:cNvSpPr/>
          <p:nvPr/>
        </p:nvSpPr>
        <p:spPr>
          <a:xfrm>
            <a:off x="11035488" y="5450681"/>
            <a:ext cx="1126248" cy="1091582"/>
          </a:xfrm>
          <a:prstGeom prst="rect">
            <a:avLst/>
          </a:prstGeom>
          <a:solidFill>
            <a:schemeClr val="bg1"/>
          </a:solidFill>
        </p:spPr>
      </p:sp>
      <p:pic>
        <p:nvPicPr>
          <p:cNvPr id="95" name="圖形 94" descr="棒球球棒與棒球">
            <a:extLst>
              <a:ext uri="{FF2B5EF4-FFF2-40B4-BE49-F238E27FC236}">
                <a16:creationId xmlns:a16="http://schemas.microsoft.com/office/drawing/2014/main" id="{C9B74E5D-75F1-4DA4-9008-80D70D02414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105282" y="5479998"/>
            <a:ext cx="1016723" cy="1016723"/>
          </a:xfrm>
          <a:prstGeom prst="rect">
            <a:avLst/>
          </a:prstGeom>
        </p:spPr>
      </p:pic>
      <p:grpSp>
        <p:nvGrpSpPr>
          <p:cNvPr id="103" name="群組 102">
            <a:extLst>
              <a:ext uri="{FF2B5EF4-FFF2-40B4-BE49-F238E27FC236}">
                <a16:creationId xmlns:a16="http://schemas.microsoft.com/office/drawing/2014/main" id="{BE5F1096-F775-46BA-99E8-812C39227959}"/>
              </a:ext>
            </a:extLst>
          </p:cNvPr>
          <p:cNvGrpSpPr/>
          <p:nvPr/>
        </p:nvGrpSpPr>
        <p:grpSpPr>
          <a:xfrm>
            <a:off x="6286309" y="8094167"/>
            <a:ext cx="1076501" cy="1030238"/>
            <a:chOff x="3161902" y="6355418"/>
            <a:chExt cx="1076501" cy="1030238"/>
          </a:xfrm>
        </p:grpSpPr>
        <p:grpSp>
          <p:nvGrpSpPr>
            <p:cNvPr id="97" name="群組 96">
              <a:extLst>
                <a:ext uri="{FF2B5EF4-FFF2-40B4-BE49-F238E27FC236}">
                  <a16:creationId xmlns:a16="http://schemas.microsoft.com/office/drawing/2014/main" id="{71C3E268-26BD-4652-876E-51B8CA0F797F}"/>
                </a:ext>
              </a:extLst>
            </p:cNvPr>
            <p:cNvGrpSpPr/>
            <p:nvPr/>
          </p:nvGrpSpPr>
          <p:grpSpPr>
            <a:xfrm>
              <a:off x="3161902" y="6355418"/>
              <a:ext cx="1076501" cy="1030238"/>
              <a:chOff x="8550373" y="392892"/>
              <a:chExt cx="1076501" cy="1030238"/>
            </a:xfrm>
          </p:grpSpPr>
          <p:sp>
            <p:nvSpPr>
              <p:cNvPr id="99" name="AutoShape 7">
                <a:extLst>
                  <a:ext uri="{FF2B5EF4-FFF2-40B4-BE49-F238E27FC236}">
                    <a16:creationId xmlns:a16="http://schemas.microsoft.com/office/drawing/2014/main" id="{7F645417-2A4E-4447-BE53-EDA2D984716C}"/>
                  </a:ext>
                </a:extLst>
              </p:cNvPr>
              <p:cNvSpPr/>
              <p:nvPr/>
            </p:nvSpPr>
            <p:spPr>
              <a:xfrm>
                <a:off x="8550373" y="392892"/>
                <a:ext cx="1010308" cy="1014045"/>
              </a:xfrm>
              <a:prstGeom prst="rect">
                <a:avLst/>
              </a:prstGeom>
              <a:solidFill>
                <a:schemeClr val="bg1"/>
              </a:solidFill>
            </p:spPr>
          </p:sp>
          <p:sp>
            <p:nvSpPr>
              <p:cNvPr id="100" name="TextBox 5">
                <a:extLst>
                  <a:ext uri="{FF2B5EF4-FFF2-40B4-BE49-F238E27FC236}">
                    <a16:creationId xmlns:a16="http://schemas.microsoft.com/office/drawing/2014/main" id="{6B77A4B1-CD08-40FD-B015-F379502A116C}"/>
                  </a:ext>
                </a:extLst>
              </p:cNvPr>
              <p:cNvSpPr txBox="1"/>
              <p:nvPr/>
            </p:nvSpPr>
            <p:spPr>
              <a:xfrm>
                <a:off x="8551409" y="1000578"/>
                <a:ext cx="1075465" cy="422552"/>
              </a:xfrm>
              <a:prstGeom prst="rect">
                <a:avLst/>
              </a:prstGeom>
            </p:spPr>
            <p:txBody>
              <a:bodyPr wrap="square" lIns="0" tIns="0" rIns="0" bIns="0" rtlCol="0" anchor="t">
                <a:spAutoFit/>
              </a:bodyPr>
              <a:lstStyle/>
              <a:p>
                <a:pPr marL="0" lvl="0" indent="0" algn="l">
                  <a:lnSpc>
                    <a:spcPts val="3900"/>
                  </a:lnSpc>
                  <a:spcBef>
                    <a:spcPct val="0"/>
                  </a:spcBef>
                </a:pPr>
                <a:r>
                  <a:rPr lang="en-US" altLang="zh-TW" b="1" u="none" dirty="0">
                    <a:latin typeface="Tahoma" panose="020B0604030504040204" pitchFamily="34" charset="0"/>
                    <a:ea typeface="Tahoma" panose="020B0604030504040204" pitchFamily="34" charset="0"/>
                    <a:cs typeface="Tahoma" panose="020B0604030504040204" pitchFamily="34" charset="0"/>
                  </a:rPr>
                  <a:t>Sci 2020</a:t>
                </a:r>
                <a:endParaRPr lang="en-US" b="1" u="none" dirty="0">
                  <a:latin typeface="Tahoma" panose="020B0604030504040204" pitchFamily="34" charset="0"/>
                  <a:ea typeface="Tahoma" panose="020B0604030504040204" pitchFamily="34" charset="0"/>
                  <a:cs typeface="Tahoma" panose="020B0604030504040204" pitchFamily="34" charset="0"/>
                </a:endParaRPr>
              </a:p>
            </p:txBody>
          </p:sp>
        </p:grpSp>
        <p:pic>
          <p:nvPicPr>
            <p:cNvPr id="102" name="圖形 101" descr="科學思想">
              <a:extLst>
                <a:ext uri="{FF2B5EF4-FFF2-40B4-BE49-F238E27FC236}">
                  <a16:creationId xmlns:a16="http://schemas.microsoft.com/office/drawing/2014/main" id="{FE0DC546-6AF2-45E5-9E5D-C856E1F07DD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353185" y="6405620"/>
              <a:ext cx="721499" cy="721499"/>
            </a:xfrm>
            <a:prstGeom prst="rect">
              <a:avLst/>
            </a:prstGeom>
          </p:spPr>
        </p:pic>
      </p:grpSp>
      <p:pic>
        <p:nvPicPr>
          <p:cNvPr id="105" name="圖片 104">
            <a:extLst>
              <a:ext uri="{FF2B5EF4-FFF2-40B4-BE49-F238E27FC236}">
                <a16:creationId xmlns:a16="http://schemas.microsoft.com/office/drawing/2014/main" id="{814F3B46-84C4-458F-B168-C79FE889E679}"/>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821631" y="3575287"/>
            <a:ext cx="1989281" cy="1845130"/>
          </a:xfrm>
          <a:prstGeom prst="rect">
            <a:avLst/>
          </a:prstGeom>
        </p:spPr>
      </p:pic>
      <p:pic>
        <p:nvPicPr>
          <p:cNvPr id="107" name="圖片 106">
            <a:extLst>
              <a:ext uri="{FF2B5EF4-FFF2-40B4-BE49-F238E27FC236}">
                <a16:creationId xmlns:a16="http://schemas.microsoft.com/office/drawing/2014/main" id="{F1B3539E-231D-48AB-A116-0466D17E686D}"/>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2867048" y="4776430"/>
            <a:ext cx="908506" cy="908506"/>
          </a:xfrm>
          <a:prstGeom prst="rect">
            <a:avLst/>
          </a:prstGeom>
        </p:spPr>
      </p:pic>
      <p:pic>
        <p:nvPicPr>
          <p:cNvPr id="109" name="圖片 108">
            <a:extLst>
              <a:ext uri="{FF2B5EF4-FFF2-40B4-BE49-F238E27FC236}">
                <a16:creationId xmlns:a16="http://schemas.microsoft.com/office/drawing/2014/main" id="{B29A0CB2-608B-4FC5-B711-A75DF68A5037}"/>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4032371" y="2749515"/>
            <a:ext cx="829013" cy="829013"/>
          </a:xfrm>
          <a:prstGeom prst="rect">
            <a:avLst/>
          </a:prstGeom>
        </p:spPr>
      </p:pic>
      <p:grpSp>
        <p:nvGrpSpPr>
          <p:cNvPr id="112" name="群組 111">
            <a:extLst>
              <a:ext uri="{FF2B5EF4-FFF2-40B4-BE49-F238E27FC236}">
                <a16:creationId xmlns:a16="http://schemas.microsoft.com/office/drawing/2014/main" id="{5BCAF54D-1B30-4AAD-93D4-0996389083FD}"/>
              </a:ext>
            </a:extLst>
          </p:cNvPr>
          <p:cNvGrpSpPr/>
          <p:nvPr/>
        </p:nvGrpSpPr>
        <p:grpSpPr>
          <a:xfrm>
            <a:off x="286068" y="6839690"/>
            <a:ext cx="5666917" cy="2647210"/>
            <a:chOff x="11720815" y="6864563"/>
            <a:chExt cx="5666917" cy="2647210"/>
          </a:xfrm>
        </p:grpSpPr>
        <p:sp>
          <p:nvSpPr>
            <p:cNvPr id="113" name="矩形: 圓角 112">
              <a:extLst>
                <a:ext uri="{FF2B5EF4-FFF2-40B4-BE49-F238E27FC236}">
                  <a16:creationId xmlns:a16="http://schemas.microsoft.com/office/drawing/2014/main" id="{45FE221F-ADA8-4F04-9456-F51157FE3D5B}"/>
                </a:ext>
              </a:extLst>
            </p:cNvPr>
            <p:cNvSpPr/>
            <p:nvPr/>
          </p:nvSpPr>
          <p:spPr>
            <a:xfrm>
              <a:off x="11720815" y="6864563"/>
              <a:ext cx="5666917" cy="2647210"/>
            </a:xfrm>
            <a:prstGeom prst="roundRect">
              <a:avLst/>
            </a:prstGeom>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4" name="文字方塊 113">
              <a:extLst>
                <a:ext uri="{FF2B5EF4-FFF2-40B4-BE49-F238E27FC236}">
                  <a16:creationId xmlns:a16="http://schemas.microsoft.com/office/drawing/2014/main" id="{306A5AEA-389B-4331-95DC-24AA58B85DB1}"/>
                </a:ext>
              </a:extLst>
            </p:cNvPr>
            <p:cNvSpPr txBox="1"/>
            <p:nvPr/>
          </p:nvSpPr>
          <p:spPr>
            <a:xfrm>
              <a:off x="11855984" y="7064685"/>
              <a:ext cx="5436607" cy="2246769"/>
            </a:xfrm>
            <a:prstGeom prst="rect">
              <a:avLst/>
            </a:prstGeom>
            <a:noFill/>
          </p:spPr>
          <p:txBody>
            <a:bodyPr wrap="square" rtlCol="0">
              <a:spAutoFit/>
            </a:bodyPr>
            <a:lstStyle/>
            <a:p>
              <a:r>
                <a:rPr lang="en-US" altLang="zh-TW" sz="2800" b="1" dirty="0"/>
                <a:t>Similarities</a:t>
              </a:r>
            </a:p>
            <a:p>
              <a:r>
                <a:rPr lang="en-US" altLang="zh-TW" sz="2800" dirty="0"/>
                <a:t>Published and trending days in 2020, Time, Korean music, Gaming, Entertainment, Twitter, Facebook, and Instagram </a:t>
              </a:r>
            </a:p>
          </p:txBody>
        </p:sp>
      </p:grpSp>
      <p:grpSp>
        <p:nvGrpSpPr>
          <p:cNvPr id="115" name="群組 114">
            <a:extLst>
              <a:ext uri="{FF2B5EF4-FFF2-40B4-BE49-F238E27FC236}">
                <a16:creationId xmlns:a16="http://schemas.microsoft.com/office/drawing/2014/main" id="{11B9C0C8-6536-4A68-8FF4-DBE1C3B58F01}"/>
              </a:ext>
            </a:extLst>
          </p:cNvPr>
          <p:cNvGrpSpPr/>
          <p:nvPr/>
        </p:nvGrpSpPr>
        <p:grpSpPr>
          <a:xfrm>
            <a:off x="11823735" y="6727473"/>
            <a:ext cx="5666917" cy="2647210"/>
            <a:chOff x="11720815" y="6864563"/>
            <a:chExt cx="5666917" cy="2647210"/>
          </a:xfrm>
        </p:grpSpPr>
        <p:sp>
          <p:nvSpPr>
            <p:cNvPr id="116" name="矩形: 圓角 115">
              <a:extLst>
                <a:ext uri="{FF2B5EF4-FFF2-40B4-BE49-F238E27FC236}">
                  <a16:creationId xmlns:a16="http://schemas.microsoft.com/office/drawing/2014/main" id="{C5D16090-D4DD-4D2D-BD6A-3AF10DC118E6}"/>
                </a:ext>
              </a:extLst>
            </p:cNvPr>
            <p:cNvSpPr/>
            <p:nvPr/>
          </p:nvSpPr>
          <p:spPr>
            <a:xfrm>
              <a:off x="11720815" y="6864563"/>
              <a:ext cx="5666917" cy="2647210"/>
            </a:xfrm>
            <a:prstGeom prst="roundRect">
              <a:avLst/>
            </a:prstGeom>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7" name="文字方塊 116">
              <a:extLst>
                <a:ext uri="{FF2B5EF4-FFF2-40B4-BE49-F238E27FC236}">
                  <a16:creationId xmlns:a16="http://schemas.microsoft.com/office/drawing/2014/main" id="{E213F328-FAD4-482A-A7BA-0CEDE0E8CC7B}"/>
                </a:ext>
              </a:extLst>
            </p:cNvPr>
            <p:cNvSpPr txBox="1"/>
            <p:nvPr/>
          </p:nvSpPr>
          <p:spPr>
            <a:xfrm>
              <a:off x="11855984" y="7064685"/>
              <a:ext cx="5436607" cy="2246769"/>
            </a:xfrm>
            <a:prstGeom prst="rect">
              <a:avLst/>
            </a:prstGeom>
            <a:noFill/>
          </p:spPr>
          <p:txBody>
            <a:bodyPr wrap="square" rtlCol="0">
              <a:spAutoFit/>
            </a:bodyPr>
            <a:lstStyle/>
            <a:p>
              <a:r>
                <a:rPr lang="en-US" altLang="zh-TW" sz="2800" b="1" dirty="0"/>
                <a:t>Differences</a:t>
              </a:r>
            </a:p>
            <a:p>
              <a:r>
                <a:rPr lang="en-US" altLang="zh-TW" sz="2800" dirty="0"/>
                <a:t>Published and trending days in 2018, Likes, Dislikes, Science and Tech, Manga, Yahoo, </a:t>
              </a:r>
              <a:r>
                <a:rPr lang="en-US" altLang="zh-TW" sz="2800" dirty="0" err="1"/>
                <a:t>TikTok</a:t>
              </a:r>
              <a:r>
                <a:rPr lang="en-US" altLang="zh-TW" sz="2800" dirty="0"/>
                <a:t>, Baseball, Tumblr, Football, and Movies</a:t>
              </a:r>
            </a:p>
          </p:txBody>
        </p:sp>
      </p:grpSp>
    </p:spTree>
    <p:extLst>
      <p:ext uri="{BB962C8B-B14F-4D97-AF65-F5344CB8AC3E}">
        <p14:creationId xmlns:p14="http://schemas.microsoft.com/office/powerpoint/2010/main" val="4103621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6400" y="3226392"/>
            <a:ext cx="8835419" cy="1715259"/>
          </a:xfrm>
          <a:prstGeom prst="rect">
            <a:avLst/>
          </a:prstGeom>
        </p:spPr>
        <p:txBody>
          <a:bodyPr lIns="0" tIns="0" rIns="0" bIns="0" rtlCol="0" anchor="t">
            <a:spAutoFit/>
          </a:bodyPr>
          <a:lstStyle/>
          <a:p>
            <a:pPr marL="0" lvl="0" indent="0" algn="l">
              <a:lnSpc>
                <a:spcPts val="13200"/>
              </a:lnSpc>
              <a:spcBef>
                <a:spcPct val="0"/>
              </a:spcBef>
            </a:pPr>
            <a:r>
              <a:rPr lang="en-US" sz="12000" u="none" dirty="0">
                <a:solidFill>
                  <a:srgbClr val="000000"/>
                </a:solidFill>
                <a:latin typeface="Muli Bold Bold"/>
              </a:rPr>
              <a:t>Thank you!</a:t>
            </a:r>
          </a:p>
        </p:txBody>
      </p:sp>
      <p:sp>
        <p:nvSpPr>
          <p:cNvPr id="3" name="TextBox 3"/>
          <p:cNvSpPr txBox="1"/>
          <p:nvPr/>
        </p:nvSpPr>
        <p:spPr>
          <a:xfrm>
            <a:off x="1109745" y="7909309"/>
            <a:ext cx="7070653" cy="374783"/>
          </a:xfrm>
          <a:prstGeom prst="rect">
            <a:avLst/>
          </a:prstGeom>
        </p:spPr>
        <p:txBody>
          <a:bodyPr lIns="0" tIns="0" rIns="0" bIns="0" rtlCol="0" anchor="t">
            <a:spAutoFit/>
          </a:bodyPr>
          <a:lstStyle/>
          <a:p>
            <a:pPr>
              <a:lnSpc>
                <a:spcPts val="3124"/>
              </a:lnSpc>
            </a:pPr>
            <a:endParaRPr lang="en-US" sz="2500" dirty="0">
              <a:solidFill>
                <a:srgbClr val="FE4C00"/>
              </a:solidFill>
              <a:latin typeface="Muli Regular Bold"/>
            </a:endParaRPr>
          </a:p>
        </p:txBody>
      </p:sp>
      <p:sp>
        <p:nvSpPr>
          <p:cNvPr id="5" name="AutoShape 5"/>
          <p:cNvSpPr/>
          <p:nvPr/>
        </p:nvSpPr>
        <p:spPr>
          <a:xfrm>
            <a:off x="14848284" y="0"/>
            <a:ext cx="3433286" cy="5143500"/>
          </a:xfrm>
          <a:prstGeom prst="rect">
            <a:avLst/>
          </a:prstGeom>
          <a:solidFill>
            <a:srgbClr val="FFDF2B"/>
          </a:solidFill>
        </p:spPr>
      </p:sp>
      <p:sp>
        <p:nvSpPr>
          <p:cNvPr id="6" name="AutoShape 6"/>
          <p:cNvSpPr/>
          <p:nvPr/>
        </p:nvSpPr>
        <p:spPr>
          <a:xfrm>
            <a:off x="11421427" y="5143500"/>
            <a:ext cx="3433286" cy="5143500"/>
          </a:xfrm>
          <a:prstGeom prst="rect">
            <a:avLst/>
          </a:prstGeom>
          <a:solidFill>
            <a:srgbClr val="0050F5"/>
          </a:solidFill>
        </p:spPr>
      </p:sp>
      <p:pic>
        <p:nvPicPr>
          <p:cNvPr id="11" name="Picture 11"/>
          <p:cNvPicPr>
            <a:picLocks noChangeAspect="1"/>
          </p:cNvPicPr>
          <p:nvPr/>
        </p:nvPicPr>
        <p:blipFill>
          <a:blip r:embed="rId2"/>
          <a:srcRect/>
          <a:stretch>
            <a:fillRect/>
          </a:stretch>
        </p:blipFill>
        <p:spPr>
          <a:xfrm rot="-10800000">
            <a:off x="14854714" y="5143500"/>
            <a:ext cx="3433286" cy="3433286"/>
          </a:xfrm>
          <a:prstGeom prst="rect">
            <a:avLst/>
          </a:prstGeom>
        </p:spPr>
      </p:pic>
      <p:pic>
        <p:nvPicPr>
          <p:cNvPr id="12" name="Picture 12"/>
          <p:cNvPicPr>
            <a:picLocks noChangeAspect="1"/>
          </p:cNvPicPr>
          <p:nvPr/>
        </p:nvPicPr>
        <p:blipFill>
          <a:blip r:embed="rId3"/>
          <a:srcRect/>
          <a:stretch>
            <a:fillRect/>
          </a:stretch>
        </p:blipFill>
        <p:spPr>
          <a:xfrm>
            <a:off x="17006552" y="9005552"/>
            <a:ext cx="505496" cy="505496"/>
          </a:xfrm>
          <a:prstGeom prst="rect">
            <a:avLst/>
          </a:prstGeom>
        </p:spPr>
      </p:pic>
      <p:pic>
        <p:nvPicPr>
          <p:cNvPr id="13" name="Picture 13"/>
          <p:cNvPicPr>
            <a:picLocks noChangeAspect="1"/>
          </p:cNvPicPr>
          <p:nvPr/>
        </p:nvPicPr>
        <p:blipFill>
          <a:blip r:embed="rId4"/>
          <a:srcRect/>
          <a:stretch>
            <a:fillRect/>
          </a:stretch>
        </p:blipFill>
        <p:spPr>
          <a:xfrm>
            <a:off x="11613684" y="7045970"/>
            <a:ext cx="3241030" cy="3241030"/>
          </a:xfrm>
          <a:prstGeom prst="rect">
            <a:avLst/>
          </a:prstGeom>
        </p:spPr>
      </p:pic>
      <p:pic>
        <p:nvPicPr>
          <p:cNvPr id="14" name="Picture 14"/>
          <p:cNvPicPr>
            <a:picLocks noChangeAspect="1"/>
          </p:cNvPicPr>
          <p:nvPr/>
        </p:nvPicPr>
        <p:blipFill>
          <a:blip r:embed="rId5"/>
          <a:srcRect/>
          <a:stretch>
            <a:fillRect/>
          </a:stretch>
        </p:blipFill>
        <p:spPr>
          <a:xfrm rot="-10800000">
            <a:off x="15614930" y="1615323"/>
            <a:ext cx="1912854" cy="1912854"/>
          </a:xfrm>
          <a:prstGeom prst="rect">
            <a:avLst/>
          </a:prstGeom>
        </p:spPr>
      </p:pic>
      <p:grpSp>
        <p:nvGrpSpPr>
          <p:cNvPr id="15" name="Group 12">
            <a:extLst>
              <a:ext uri="{FF2B5EF4-FFF2-40B4-BE49-F238E27FC236}">
                <a16:creationId xmlns:a16="http://schemas.microsoft.com/office/drawing/2014/main" id="{A50884C1-8848-49C5-8B72-0A6422B9FE31}"/>
              </a:ext>
            </a:extLst>
          </p:cNvPr>
          <p:cNvGrpSpPr/>
          <p:nvPr/>
        </p:nvGrpSpPr>
        <p:grpSpPr>
          <a:xfrm>
            <a:off x="780691" y="1011684"/>
            <a:ext cx="778534" cy="778534"/>
            <a:chOff x="0" y="0"/>
            <a:chExt cx="1038045" cy="1038045"/>
          </a:xfrm>
        </p:grpSpPr>
        <p:grpSp>
          <p:nvGrpSpPr>
            <p:cNvPr id="16" name="Group 13">
              <a:extLst>
                <a:ext uri="{FF2B5EF4-FFF2-40B4-BE49-F238E27FC236}">
                  <a16:creationId xmlns:a16="http://schemas.microsoft.com/office/drawing/2014/main" id="{85DC0DE5-6D47-4AC1-9E62-B2BD8277F54C}"/>
                </a:ext>
              </a:extLst>
            </p:cNvPr>
            <p:cNvGrpSpPr/>
            <p:nvPr/>
          </p:nvGrpSpPr>
          <p:grpSpPr>
            <a:xfrm>
              <a:off x="0" y="0"/>
              <a:ext cx="1038045" cy="1038045"/>
              <a:chOff x="0" y="0"/>
              <a:chExt cx="6350000" cy="6350000"/>
            </a:xfrm>
          </p:grpSpPr>
          <p:sp>
            <p:nvSpPr>
              <p:cNvPr id="18" name="Freeform 14">
                <a:extLst>
                  <a:ext uri="{FF2B5EF4-FFF2-40B4-BE49-F238E27FC236}">
                    <a16:creationId xmlns:a16="http://schemas.microsoft.com/office/drawing/2014/main" id="{79CFDFE9-C336-4102-80C1-7FDB426D450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4C00"/>
              </a:solidFill>
            </p:spPr>
          </p:sp>
        </p:grpSp>
        <p:sp>
          <p:nvSpPr>
            <p:cNvPr id="17" name="TextBox 15">
              <a:extLst>
                <a:ext uri="{FF2B5EF4-FFF2-40B4-BE49-F238E27FC236}">
                  <a16:creationId xmlns:a16="http://schemas.microsoft.com/office/drawing/2014/main" id="{DE4FDF5A-5C45-4440-9108-5E86F271F63F}"/>
                </a:ext>
              </a:extLst>
            </p:cNvPr>
            <p:cNvSpPr txBox="1"/>
            <p:nvPr/>
          </p:nvSpPr>
          <p:spPr>
            <a:xfrm>
              <a:off x="198887" y="328667"/>
              <a:ext cx="640272" cy="390236"/>
            </a:xfrm>
            <a:prstGeom prst="rect">
              <a:avLst/>
            </a:prstGeom>
          </p:spPr>
          <p:txBody>
            <a:bodyPr lIns="0" tIns="0" rIns="0" bIns="0" rtlCol="0" anchor="t">
              <a:spAutoFit/>
            </a:bodyPr>
            <a:lstStyle/>
            <a:p>
              <a:pPr algn="ctr">
                <a:lnSpc>
                  <a:spcPts val="2200"/>
                </a:lnSpc>
              </a:pPr>
              <a:endParaRPr lang="en-US" sz="2000" dirty="0">
                <a:solidFill>
                  <a:srgbClr val="FFFFFF"/>
                </a:solidFill>
                <a:latin typeface="Muli Bold Bold"/>
              </a:endParaRPr>
            </a:p>
          </p:txBody>
        </p:sp>
      </p:grpSp>
      <p:sp>
        <p:nvSpPr>
          <p:cNvPr id="19" name="TextBox 12">
            <a:extLst>
              <a:ext uri="{FF2B5EF4-FFF2-40B4-BE49-F238E27FC236}">
                <a16:creationId xmlns:a16="http://schemas.microsoft.com/office/drawing/2014/main" id="{B39C9D23-46F3-44B3-BF1F-859E807C4A26}"/>
              </a:ext>
            </a:extLst>
          </p:cNvPr>
          <p:cNvSpPr txBox="1"/>
          <p:nvPr/>
        </p:nvSpPr>
        <p:spPr>
          <a:xfrm>
            <a:off x="901939" y="1132640"/>
            <a:ext cx="536037" cy="536622"/>
          </a:xfrm>
          <a:prstGeom prst="rect">
            <a:avLst/>
          </a:prstGeom>
        </p:spPr>
        <p:txBody>
          <a:bodyPr wrap="square" lIns="0" tIns="0" rIns="0" bIns="0" rtlCol="0" anchor="t">
            <a:spAutoFit/>
          </a:bodyPr>
          <a:lstStyle/>
          <a:p>
            <a:pPr algn="ctr">
              <a:lnSpc>
                <a:spcPts val="2200"/>
              </a:lnSpc>
            </a:pPr>
            <a:r>
              <a:rPr lang="en-US" sz="1400" dirty="0">
                <a:solidFill>
                  <a:srgbClr val="FFFFFF"/>
                </a:solidFill>
                <a:latin typeface="Muli Bold Bold"/>
              </a:rPr>
              <a:t>Team 6</a:t>
            </a:r>
            <a:endParaRPr lang="en-US" sz="1200" dirty="0">
              <a:solidFill>
                <a:srgbClr val="FFFFFF"/>
              </a:solidFill>
              <a:latin typeface="Muli Bold Bold"/>
            </a:endParaRPr>
          </a:p>
        </p:txBody>
      </p:sp>
      <p:sp>
        <p:nvSpPr>
          <p:cNvPr id="20" name="TextBox 8">
            <a:extLst>
              <a:ext uri="{FF2B5EF4-FFF2-40B4-BE49-F238E27FC236}">
                <a16:creationId xmlns:a16="http://schemas.microsoft.com/office/drawing/2014/main" id="{330C3C16-2254-4B37-AE4B-B810F52FA445}"/>
              </a:ext>
            </a:extLst>
          </p:cNvPr>
          <p:cNvSpPr txBox="1"/>
          <p:nvPr/>
        </p:nvSpPr>
        <p:spPr>
          <a:xfrm>
            <a:off x="806917" y="7695118"/>
            <a:ext cx="8755604" cy="1333698"/>
          </a:xfrm>
          <a:prstGeom prst="rect">
            <a:avLst/>
          </a:prstGeom>
        </p:spPr>
        <p:txBody>
          <a:bodyPr wrap="square" lIns="0" tIns="0" rIns="0" bIns="0" rtlCol="0" anchor="t">
            <a:spAutoFit/>
          </a:bodyPr>
          <a:lstStyle/>
          <a:p>
            <a:pPr>
              <a:lnSpc>
                <a:spcPts val="2640"/>
              </a:lnSpc>
            </a:pPr>
            <a:r>
              <a:rPr lang="en-US" sz="2400" spc="120" dirty="0">
                <a:solidFill>
                  <a:srgbClr val="E75847"/>
                </a:solidFill>
                <a:latin typeface="Muli Regular"/>
              </a:rPr>
              <a:t>Team 6A</a:t>
            </a:r>
          </a:p>
          <a:p>
            <a:pPr>
              <a:lnSpc>
                <a:spcPts val="2640"/>
              </a:lnSpc>
            </a:pPr>
            <a:endParaRPr lang="en-US" sz="2400" spc="120" dirty="0">
              <a:solidFill>
                <a:srgbClr val="000000"/>
              </a:solidFill>
              <a:latin typeface="Muli Regular"/>
            </a:endParaRPr>
          </a:p>
          <a:p>
            <a:pPr>
              <a:lnSpc>
                <a:spcPts val="2640"/>
              </a:lnSpc>
            </a:pPr>
            <a:r>
              <a:rPr lang="en-US" sz="2400" spc="120" dirty="0" err="1">
                <a:solidFill>
                  <a:schemeClr val="bg1">
                    <a:lumMod val="50000"/>
                  </a:schemeClr>
                </a:solidFill>
                <a:latin typeface="Muli Regular"/>
              </a:rPr>
              <a:t>Maraline</a:t>
            </a:r>
            <a:r>
              <a:rPr lang="en-US" sz="2400" spc="120" dirty="0">
                <a:solidFill>
                  <a:schemeClr val="bg1">
                    <a:lumMod val="50000"/>
                  </a:schemeClr>
                </a:solidFill>
                <a:latin typeface="Muli Regular"/>
              </a:rPr>
              <a:t> Torres, Ying Zhang, </a:t>
            </a:r>
            <a:r>
              <a:rPr lang="en-US" sz="2400" spc="120" dirty="0" err="1">
                <a:solidFill>
                  <a:schemeClr val="bg1">
                    <a:lumMod val="50000"/>
                  </a:schemeClr>
                </a:solidFill>
                <a:latin typeface="Muli Regular"/>
              </a:rPr>
              <a:t>Yujia</a:t>
            </a:r>
            <a:r>
              <a:rPr lang="en-US" sz="2400" spc="120" dirty="0">
                <a:solidFill>
                  <a:schemeClr val="bg1">
                    <a:lumMod val="50000"/>
                  </a:schemeClr>
                </a:solidFill>
                <a:latin typeface="Muli Regular"/>
              </a:rPr>
              <a:t> Cao,</a:t>
            </a:r>
          </a:p>
          <a:p>
            <a:pPr>
              <a:lnSpc>
                <a:spcPts val="2640"/>
              </a:lnSpc>
            </a:pPr>
            <a:r>
              <a:rPr lang="en-US" sz="2400" spc="120" dirty="0" err="1">
                <a:solidFill>
                  <a:schemeClr val="bg1">
                    <a:lumMod val="50000"/>
                  </a:schemeClr>
                </a:solidFill>
                <a:latin typeface="Muli Regular"/>
              </a:rPr>
              <a:t>Yuting</a:t>
            </a:r>
            <a:r>
              <a:rPr lang="en-US" sz="2400" spc="120" dirty="0">
                <a:solidFill>
                  <a:schemeClr val="bg1">
                    <a:lumMod val="50000"/>
                  </a:schemeClr>
                </a:solidFill>
                <a:latin typeface="Muli Regular"/>
              </a:rPr>
              <a:t> Gong, (Bruce)Chang-Hung Hou</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856031" y="5143500"/>
            <a:ext cx="3433286" cy="5143500"/>
          </a:xfrm>
          <a:prstGeom prst="rect">
            <a:avLst/>
          </a:prstGeom>
          <a:solidFill>
            <a:srgbClr val="0050F5"/>
          </a:solidFill>
        </p:spPr>
      </p:sp>
      <p:sp>
        <p:nvSpPr>
          <p:cNvPr id="3" name="AutoShape 3"/>
          <p:cNvSpPr/>
          <p:nvPr/>
        </p:nvSpPr>
        <p:spPr>
          <a:xfrm>
            <a:off x="14854714" y="0"/>
            <a:ext cx="3433286" cy="5143500"/>
          </a:xfrm>
          <a:prstGeom prst="rect">
            <a:avLst/>
          </a:prstGeom>
          <a:solidFill>
            <a:srgbClr val="FE4C00"/>
          </a:solidFill>
        </p:spPr>
      </p:sp>
      <p:pic>
        <p:nvPicPr>
          <p:cNvPr id="4" name="Picture 4"/>
          <p:cNvPicPr>
            <a:picLocks noChangeAspect="1"/>
          </p:cNvPicPr>
          <p:nvPr/>
        </p:nvPicPr>
        <p:blipFill>
          <a:blip r:embed="rId2"/>
          <a:srcRect/>
          <a:stretch>
            <a:fillRect/>
          </a:stretch>
        </p:blipFill>
        <p:spPr>
          <a:xfrm>
            <a:off x="16753804" y="1028700"/>
            <a:ext cx="505496" cy="505496"/>
          </a:xfrm>
          <a:prstGeom prst="rect">
            <a:avLst/>
          </a:prstGeom>
        </p:spPr>
      </p:pic>
      <p:pic>
        <p:nvPicPr>
          <p:cNvPr id="5" name="Picture 5"/>
          <p:cNvPicPr>
            <a:picLocks noChangeAspect="1"/>
          </p:cNvPicPr>
          <p:nvPr/>
        </p:nvPicPr>
        <p:blipFill>
          <a:blip r:embed="rId3"/>
          <a:srcRect/>
          <a:stretch>
            <a:fillRect/>
          </a:stretch>
        </p:blipFill>
        <p:spPr>
          <a:xfrm>
            <a:off x="13127314" y="849729"/>
            <a:ext cx="3444043" cy="3444043"/>
          </a:xfrm>
          <a:prstGeom prst="rect">
            <a:avLst/>
          </a:prstGeom>
        </p:spPr>
      </p:pic>
      <p:pic>
        <p:nvPicPr>
          <p:cNvPr id="6" name="Picture 6"/>
          <p:cNvPicPr>
            <a:picLocks noChangeAspect="1"/>
          </p:cNvPicPr>
          <p:nvPr/>
        </p:nvPicPr>
        <p:blipFill>
          <a:blip r:embed="rId4"/>
          <a:srcRect/>
          <a:stretch>
            <a:fillRect/>
          </a:stretch>
        </p:blipFill>
        <p:spPr>
          <a:xfrm>
            <a:off x="9712531" y="5143500"/>
            <a:ext cx="5143500" cy="5143500"/>
          </a:xfrm>
          <a:prstGeom prst="rect">
            <a:avLst/>
          </a:prstGeom>
        </p:spPr>
      </p:pic>
      <p:sp>
        <p:nvSpPr>
          <p:cNvPr id="7" name="TextBox 7"/>
          <p:cNvSpPr txBox="1"/>
          <p:nvPr/>
        </p:nvSpPr>
        <p:spPr>
          <a:xfrm>
            <a:off x="4343400" y="2134708"/>
            <a:ext cx="9163596" cy="6642203"/>
          </a:xfrm>
          <a:prstGeom prst="rect">
            <a:avLst/>
          </a:prstGeom>
        </p:spPr>
        <p:txBody>
          <a:bodyPr wrap="square" lIns="0" tIns="0" rIns="0" bIns="0" rtlCol="0" anchor="t">
            <a:spAutoFit/>
          </a:bodyPr>
          <a:lstStyle/>
          <a:p>
            <a:pPr>
              <a:lnSpc>
                <a:spcPts val="13200"/>
              </a:lnSpc>
            </a:pPr>
            <a:r>
              <a:rPr lang="en" sz="9600" b="1" dirty="0"/>
              <a:t>YouTube</a:t>
            </a:r>
          </a:p>
          <a:p>
            <a:pPr>
              <a:lnSpc>
                <a:spcPts val="13200"/>
              </a:lnSpc>
            </a:pPr>
            <a:r>
              <a:rPr lang="en" sz="9600" b="1" dirty="0">
                <a:solidFill>
                  <a:srgbClr val="000000"/>
                </a:solidFill>
                <a:latin typeface="Muli Bold Bold"/>
              </a:rPr>
              <a:t>Trending Predictive Model</a:t>
            </a:r>
            <a:endParaRPr lang="en-US" sz="12000" dirty="0">
              <a:solidFill>
                <a:srgbClr val="000000"/>
              </a:solidFill>
              <a:latin typeface="Muli Bold Bold"/>
            </a:endParaRPr>
          </a:p>
        </p:txBody>
      </p:sp>
      <p:pic>
        <p:nvPicPr>
          <p:cNvPr id="13" name="Picture 13"/>
          <p:cNvPicPr>
            <a:picLocks noChangeAspect="1"/>
          </p:cNvPicPr>
          <p:nvPr/>
        </p:nvPicPr>
        <p:blipFill>
          <a:blip r:embed="rId5"/>
          <a:srcRect/>
          <a:stretch>
            <a:fillRect/>
          </a:stretch>
        </p:blipFill>
        <p:spPr>
          <a:xfrm rot="5400000">
            <a:off x="14857349" y="7436703"/>
            <a:ext cx="2850297" cy="2850297"/>
          </a:xfrm>
          <a:prstGeom prst="rect">
            <a:avLst/>
          </a:prstGeom>
        </p:spPr>
      </p:pic>
      <p:pic>
        <p:nvPicPr>
          <p:cNvPr id="14" name="Google Shape;55;p13">
            <a:extLst>
              <a:ext uri="{FF2B5EF4-FFF2-40B4-BE49-F238E27FC236}">
                <a16:creationId xmlns:a16="http://schemas.microsoft.com/office/drawing/2014/main" id="{EF9B7A92-3BD6-CF4C-80A4-882572B59921}"/>
              </a:ext>
            </a:extLst>
          </p:cNvPr>
          <p:cNvPicPr preferRelativeResize="0"/>
          <p:nvPr/>
        </p:nvPicPr>
        <p:blipFill>
          <a:blip r:embed="rId6">
            <a:alphaModFix/>
          </a:blip>
          <a:stretch>
            <a:fillRect/>
          </a:stretch>
        </p:blipFill>
        <p:spPr>
          <a:xfrm>
            <a:off x="658" y="2086412"/>
            <a:ext cx="3431969" cy="6114176"/>
          </a:xfrm>
          <a:prstGeom prst="rect">
            <a:avLst/>
          </a:prstGeom>
          <a:noFill/>
          <a:ln>
            <a:noFill/>
          </a:ln>
        </p:spPr>
      </p:pic>
    </p:spTree>
    <p:extLst>
      <p:ext uri="{BB962C8B-B14F-4D97-AF65-F5344CB8AC3E}">
        <p14:creationId xmlns:p14="http://schemas.microsoft.com/office/powerpoint/2010/main" val="962139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shape&#10;&#10;Description automatically generated">
            <a:extLst>
              <a:ext uri="{FF2B5EF4-FFF2-40B4-BE49-F238E27FC236}">
                <a16:creationId xmlns:a16="http://schemas.microsoft.com/office/drawing/2014/main" id="{A93693D2-9EC0-48FA-BEF3-2D31666DAD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885" t="62593" r="4295" b="12963"/>
          <a:stretch/>
        </p:blipFill>
        <p:spPr>
          <a:xfrm>
            <a:off x="26233" y="199367"/>
            <a:ext cx="1225447" cy="962851"/>
          </a:xfrm>
          <a:prstGeom prst="rect">
            <a:avLst/>
          </a:prstGeom>
        </p:spPr>
      </p:pic>
      <p:sp>
        <p:nvSpPr>
          <p:cNvPr id="8" name="TextBox 8"/>
          <p:cNvSpPr txBox="1"/>
          <p:nvPr/>
        </p:nvSpPr>
        <p:spPr>
          <a:xfrm>
            <a:off x="1435995" y="234817"/>
            <a:ext cx="13514257" cy="1088055"/>
          </a:xfrm>
          <a:prstGeom prst="rect">
            <a:avLst/>
          </a:prstGeom>
        </p:spPr>
        <p:txBody>
          <a:bodyPr wrap="square" lIns="0" tIns="0" rIns="0" bIns="0" rtlCol="0" anchor="t">
            <a:spAutoFit/>
          </a:bodyPr>
          <a:lstStyle/>
          <a:p>
            <a:pPr>
              <a:lnSpc>
                <a:spcPts val="9350"/>
              </a:lnSpc>
            </a:pPr>
            <a:r>
              <a:rPr lang="en-US" sz="4800" dirty="0">
                <a:solidFill>
                  <a:srgbClr val="000000"/>
                </a:solidFill>
                <a:latin typeface="Muli Bold Bold"/>
              </a:rPr>
              <a:t>View counts analysis</a:t>
            </a:r>
          </a:p>
        </p:txBody>
      </p:sp>
      <p:pic>
        <p:nvPicPr>
          <p:cNvPr id="3" name="Picture 2" descr="Graphical user interface, chart&#10;&#10;Description automatically generated">
            <a:extLst>
              <a:ext uri="{FF2B5EF4-FFF2-40B4-BE49-F238E27FC236}">
                <a16:creationId xmlns:a16="http://schemas.microsoft.com/office/drawing/2014/main" id="{BD0FF37C-EA43-4BE8-80E5-5F0904C47E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027" r="34389"/>
          <a:stretch/>
        </p:blipFill>
        <p:spPr>
          <a:xfrm>
            <a:off x="8951626" y="237493"/>
            <a:ext cx="8915066" cy="4985075"/>
          </a:xfrm>
          <a:prstGeom prst="rect">
            <a:avLst/>
          </a:prstGeom>
        </p:spPr>
      </p:pic>
      <p:pic>
        <p:nvPicPr>
          <p:cNvPr id="5" name="Picture 4" descr="Graphical user interface, chart, application, scatter chart&#10;&#10;Description automatically generated">
            <a:extLst>
              <a:ext uri="{FF2B5EF4-FFF2-40B4-BE49-F238E27FC236}">
                <a16:creationId xmlns:a16="http://schemas.microsoft.com/office/drawing/2014/main" id="{01B5CD42-3341-4175-B252-590851D185B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007" r="33826"/>
          <a:stretch/>
        </p:blipFill>
        <p:spPr>
          <a:xfrm>
            <a:off x="8686800" y="5143500"/>
            <a:ext cx="9143666" cy="5086127"/>
          </a:xfrm>
          <a:prstGeom prst="rect">
            <a:avLst/>
          </a:prstGeom>
        </p:spPr>
      </p:pic>
      <p:sp>
        <p:nvSpPr>
          <p:cNvPr id="10" name="TextBox 8">
            <a:extLst>
              <a:ext uri="{FF2B5EF4-FFF2-40B4-BE49-F238E27FC236}">
                <a16:creationId xmlns:a16="http://schemas.microsoft.com/office/drawing/2014/main" id="{AF8A4E9D-2EF1-4874-BE31-559B6CD35592}"/>
              </a:ext>
            </a:extLst>
          </p:cNvPr>
          <p:cNvSpPr txBox="1"/>
          <p:nvPr/>
        </p:nvSpPr>
        <p:spPr>
          <a:xfrm>
            <a:off x="1489024" y="-389287"/>
            <a:ext cx="5445176" cy="965392"/>
          </a:xfrm>
          <a:prstGeom prst="rect">
            <a:avLst/>
          </a:prstGeom>
        </p:spPr>
        <p:txBody>
          <a:bodyPr wrap="square" lIns="0" tIns="0" rIns="0" bIns="0" rtlCol="0" anchor="t">
            <a:spAutoFit/>
          </a:bodyPr>
          <a:lstStyle/>
          <a:p>
            <a:pPr>
              <a:lnSpc>
                <a:spcPts val="9350"/>
              </a:lnSpc>
            </a:pPr>
            <a:r>
              <a:rPr lang="en-US" sz="2000" dirty="0">
                <a:solidFill>
                  <a:srgbClr val="000000"/>
                </a:solidFill>
                <a:latin typeface="Muli Bold Bold"/>
              </a:rPr>
              <a:t>YouTube Trending videos </a:t>
            </a:r>
          </a:p>
        </p:txBody>
      </p:sp>
      <p:pic>
        <p:nvPicPr>
          <p:cNvPr id="9" name="Picture 8" descr="Chart, line chart&#10;&#10;Description automatically generated">
            <a:extLst>
              <a:ext uri="{FF2B5EF4-FFF2-40B4-BE49-F238E27FC236}">
                <a16:creationId xmlns:a16="http://schemas.microsoft.com/office/drawing/2014/main" id="{24E42039-0805-48CE-B0A0-FCA6FF18D28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583"/>
          <a:stretch/>
        </p:blipFill>
        <p:spPr>
          <a:xfrm>
            <a:off x="666438" y="5901568"/>
            <a:ext cx="7809197" cy="4150615"/>
          </a:xfrm>
          <a:prstGeom prst="rect">
            <a:avLst/>
          </a:prstGeom>
        </p:spPr>
      </p:pic>
      <p:pic>
        <p:nvPicPr>
          <p:cNvPr id="6" name="Picture 6"/>
          <p:cNvPicPr>
            <a:picLocks noChangeAspect="1"/>
          </p:cNvPicPr>
          <p:nvPr/>
        </p:nvPicPr>
        <p:blipFill>
          <a:blip r:embed="rId7"/>
          <a:srcRect/>
          <a:stretch>
            <a:fillRect/>
          </a:stretch>
        </p:blipFill>
        <p:spPr>
          <a:xfrm rot="-10800000">
            <a:off x="0" y="8479766"/>
            <a:ext cx="1807234" cy="1807234"/>
          </a:xfrm>
          <a:prstGeom prst="rect">
            <a:avLst/>
          </a:prstGeom>
        </p:spPr>
      </p:pic>
      <p:pic>
        <p:nvPicPr>
          <p:cNvPr id="13" name="Picture 12" descr="Chart, line chart&#10;&#10;Description automatically generated">
            <a:extLst>
              <a:ext uri="{FF2B5EF4-FFF2-40B4-BE49-F238E27FC236}">
                <a16:creationId xmlns:a16="http://schemas.microsoft.com/office/drawing/2014/main" id="{08BE647D-AF00-47C5-8020-896DC1880C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4" y="1253191"/>
            <a:ext cx="8780551" cy="4452994"/>
          </a:xfrm>
          <a:prstGeom prst="rect">
            <a:avLst/>
          </a:prstGeom>
        </p:spPr>
      </p:pic>
    </p:spTree>
    <p:extLst>
      <p:ext uri="{BB962C8B-B14F-4D97-AF65-F5344CB8AC3E}">
        <p14:creationId xmlns:p14="http://schemas.microsoft.com/office/powerpoint/2010/main" val="2132903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9F6955D-E18F-4710-914E-45FD1A3FEECE}"/>
              </a:ext>
            </a:extLst>
          </p:cNvPr>
          <p:cNvSpPr/>
          <p:nvPr/>
        </p:nvSpPr>
        <p:spPr>
          <a:xfrm>
            <a:off x="2087077" y="1645457"/>
            <a:ext cx="15774474" cy="8160330"/>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00EF8234-BB7B-47AE-ABDA-5CAB218CEC0B}"/>
              </a:ext>
            </a:extLst>
          </p:cNvPr>
          <p:cNvGrpSpPr/>
          <p:nvPr/>
        </p:nvGrpSpPr>
        <p:grpSpPr>
          <a:xfrm>
            <a:off x="476044" y="6508771"/>
            <a:ext cx="4759212" cy="1282572"/>
            <a:chOff x="476044" y="6508771"/>
            <a:chExt cx="4759212" cy="1282572"/>
          </a:xfrm>
        </p:grpSpPr>
        <p:grpSp>
          <p:nvGrpSpPr>
            <p:cNvPr id="12" name="Group 12"/>
            <p:cNvGrpSpPr/>
            <p:nvPr/>
          </p:nvGrpSpPr>
          <p:grpSpPr>
            <a:xfrm>
              <a:off x="476044" y="6530890"/>
              <a:ext cx="4759212" cy="1260453"/>
              <a:chOff x="-66252" y="30257"/>
              <a:chExt cx="7785211" cy="2540000"/>
            </a:xfrm>
          </p:grpSpPr>
          <p:sp>
            <p:nvSpPr>
              <p:cNvPr id="13" name="AutoShape 13"/>
              <p:cNvSpPr/>
              <p:nvPr/>
            </p:nvSpPr>
            <p:spPr>
              <a:xfrm>
                <a:off x="-66252" y="30257"/>
                <a:ext cx="2540001" cy="2540000"/>
              </a:xfrm>
              <a:prstGeom prst="rect">
                <a:avLst/>
              </a:prstGeom>
              <a:solidFill>
                <a:srgbClr val="F13D3D"/>
              </a:solidFill>
            </p:spPr>
          </p:sp>
          <p:sp>
            <p:nvSpPr>
              <p:cNvPr id="14" name="TextBox 14"/>
              <p:cNvSpPr txBox="1"/>
              <p:nvPr/>
            </p:nvSpPr>
            <p:spPr>
              <a:xfrm>
                <a:off x="162317" y="1592953"/>
                <a:ext cx="7556642" cy="883163"/>
              </a:xfrm>
              <a:prstGeom prst="rect">
                <a:avLst/>
              </a:prstGeom>
            </p:spPr>
            <p:txBody>
              <a:bodyPr wrap="square" lIns="0" tIns="0" rIns="0" bIns="0" rtlCol="0" anchor="t">
                <a:spAutoFit/>
              </a:bodyPr>
              <a:lstStyle/>
              <a:p>
                <a:pPr marL="0" lvl="0" indent="0" algn="l">
                  <a:lnSpc>
                    <a:spcPts val="3900"/>
                  </a:lnSpc>
                  <a:spcBef>
                    <a:spcPct val="0"/>
                  </a:spcBef>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Dislikes</a:t>
                </a:r>
                <a:endParaRPr lang="en-US" sz="2400" b="1" u="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5" name="Picture 15"/>
            <p:cNvPicPr>
              <a:picLocks noChangeAspect="1"/>
            </p:cNvPicPr>
            <p:nvPr/>
          </p:nvPicPr>
          <p:blipFill>
            <a:blip r:embed="rId2"/>
            <a:srcRect/>
            <a:stretch>
              <a:fillRect/>
            </a:stretch>
          </p:blipFill>
          <p:spPr>
            <a:xfrm>
              <a:off x="707554" y="6508771"/>
              <a:ext cx="1028887" cy="992876"/>
            </a:xfrm>
            <a:prstGeom prst="rect">
              <a:avLst/>
            </a:prstGeom>
          </p:spPr>
        </p:pic>
      </p:grpSp>
      <p:grpSp>
        <p:nvGrpSpPr>
          <p:cNvPr id="19" name="Group 18">
            <a:extLst>
              <a:ext uri="{FF2B5EF4-FFF2-40B4-BE49-F238E27FC236}">
                <a16:creationId xmlns:a16="http://schemas.microsoft.com/office/drawing/2014/main" id="{8986FC61-2009-4785-BD71-4ED567045787}"/>
              </a:ext>
            </a:extLst>
          </p:cNvPr>
          <p:cNvGrpSpPr/>
          <p:nvPr/>
        </p:nvGrpSpPr>
        <p:grpSpPr>
          <a:xfrm>
            <a:off x="516545" y="3346886"/>
            <a:ext cx="1742343" cy="1214493"/>
            <a:chOff x="15697200" y="454342"/>
            <a:chExt cx="2154702" cy="1915920"/>
          </a:xfrm>
        </p:grpSpPr>
        <p:grpSp>
          <p:nvGrpSpPr>
            <p:cNvPr id="6" name="Group 6"/>
            <p:cNvGrpSpPr/>
            <p:nvPr/>
          </p:nvGrpSpPr>
          <p:grpSpPr>
            <a:xfrm>
              <a:off x="15697200" y="454342"/>
              <a:ext cx="2154702" cy="1915920"/>
              <a:chOff x="0" y="0"/>
              <a:chExt cx="2872936" cy="2554560"/>
            </a:xfrm>
          </p:grpSpPr>
          <p:sp>
            <p:nvSpPr>
              <p:cNvPr id="7" name="AutoShape 7"/>
              <p:cNvSpPr/>
              <p:nvPr/>
            </p:nvSpPr>
            <p:spPr>
              <a:xfrm>
                <a:off x="0" y="0"/>
                <a:ext cx="2493518" cy="2540000"/>
              </a:xfrm>
              <a:prstGeom prst="rect">
                <a:avLst/>
              </a:prstGeom>
              <a:solidFill>
                <a:srgbClr val="F13D3D"/>
              </a:solidFill>
            </p:spPr>
          </p:sp>
          <p:sp>
            <p:nvSpPr>
              <p:cNvPr id="8" name="TextBox 8"/>
              <p:cNvSpPr txBox="1"/>
              <p:nvPr/>
            </p:nvSpPr>
            <p:spPr>
              <a:xfrm>
                <a:off x="649007" y="1621529"/>
                <a:ext cx="2223929" cy="933031"/>
              </a:xfrm>
              <a:prstGeom prst="rect">
                <a:avLst/>
              </a:prstGeom>
            </p:spPr>
            <p:txBody>
              <a:bodyPr wrap="square" lIns="0" tIns="0" rIns="0" bIns="0" rtlCol="0" anchor="t">
                <a:spAutoFit/>
              </a:bodyPr>
              <a:lstStyle/>
              <a:p>
                <a:pPr>
                  <a:lnSpc>
                    <a:spcPts val="3900"/>
                  </a:lnSpc>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Likes</a:t>
                </a:r>
                <a:endParaRPr lang="en-US" sz="26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6" name="Picture 16"/>
            <p:cNvPicPr>
              <a:picLocks noChangeAspect="1"/>
            </p:cNvPicPr>
            <p:nvPr/>
          </p:nvPicPr>
          <p:blipFill>
            <a:blip r:embed="rId3"/>
            <a:srcRect/>
            <a:stretch>
              <a:fillRect/>
            </a:stretch>
          </p:blipFill>
          <p:spPr>
            <a:xfrm>
              <a:off x="15997423" y="676444"/>
              <a:ext cx="1245308" cy="1245308"/>
            </a:xfrm>
            <a:prstGeom prst="rect">
              <a:avLst/>
            </a:prstGeom>
          </p:spPr>
        </p:pic>
      </p:grpSp>
      <p:grpSp>
        <p:nvGrpSpPr>
          <p:cNvPr id="2" name="Group 1">
            <a:extLst>
              <a:ext uri="{FF2B5EF4-FFF2-40B4-BE49-F238E27FC236}">
                <a16:creationId xmlns:a16="http://schemas.microsoft.com/office/drawing/2014/main" id="{D23AD946-8B7B-45FA-B166-6DF7D49CE689}"/>
              </a:ext>
            </a:extLst>
          </p:cNvPr>
          <p:cNvGrpSpPr/>
          <p:nvPr/>
        </p:nvGrpSpPr>
        <p:grpSpPr>
          <a:xfrm>
            <a:off x="516546" y="1902860"/>
            <a:ext cx="5322851" cy="1207571"/>
            <a:chOff x="15679869" y="2742059"/>
            <a:chExt cx="6251972" cy="1905000"/>
          </a:xfrm>
        </p:grpSpPr>
        <p:grpSp>
          <p:nvGrpSpPr>
            <p:cNvPr id="9" name="Group 9"/>
            <p:cNvGrpSpPr/>
            <p:nvPr/>
          </p:nvGrpSpPr>
          <p:grpSpPr>
            <a:xfrm>
              <a:off x="15679869" y="2742059"/>
              <a:ext cx="6251972" cy="1905000"/>
              <a:chOff x="2" y="0"/>
              <a:chExt cx="8335962" cy="2540000"/>
            </a:xfrm>
          </p:grpSpPr>
          <p:sp>
            <p:nvSpPr>
              <p:cNvPr id="10" name="AutoShape 10"/>
              <p:cNvSpPr/>
              <p:nvPr/>
            </p:nvSpPr>
            <p:spPr>
              <a:xfrm>
                <a:off x="2" y="0"/>
                <a:ext cx="2368272" cy="2540000"/>
              </a:xfrm>
              <a:prstGeom prst="rect">
                <a:avLst/>
              </a:prstGeom>
              <a:solidFill>
                <a:srgbClr val="F13D3D"/>
              </a:solidFill>
            </p:spPr>
          </p:sp>
          <p:sp>
            <p:nvSpPr>
              <p:cNvPr id="11" name="TextBox 11"/>
              <p:cNvSpPr txBox="1"/>
              <p:nvPr/>
            </p:nvSpPr>
            <p:spPr>
              <a:xfrm>
                <a:off x="713212" y="1589320"/>
                <a:ext cx="7622752" cy="933031"/>
              </a:xfrm>
              <a:prstGeom prst="rect">
                <a:avLst/>
              </a:prstGeom>
            </p:spPr>
            <p:txBody>
              <a:bodyPr lIns="0" tIns="0" rIns="0" bIns="0" rtlCol="0" anchor="t">
                <a:spAutoFit/>
              </a:bodyPr>
              <a:lstStyle/>
              <a:p>
                <a:pPr marL="0" lvl="0" indent="0" algn="l">
                  <a:lnSpc>
                    <a:spcPts val="3900"/>
                  </a:lnSpc>
                  <a:spcBef>
                    <a:spcPct val="0"/>
                  </a:spcBef>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views</a:t>
                </a:r>
                <a:endParaRPr lang="en-US" sz="2600" b="1" u="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7" name="Picture 17"/>
            <p:cNvPicPr>
              <a:picLocks noChangeAspect="1"/>
            </p:cNvPicPr>
            <p:nvPr/>
          </p:nvPicPr>
          <p:blipFill>
            <a:blip r:embed="rId4"/>
            <a:srcRect/>
            <a:stretch>
              <a:fillRect/>
            </a:stretch>
          </p:blipFill>
          <p:spPr>
            <a:xfrm>
              <a:off x="15916921" y="2810857"/>
              <a:ext cx="1430892" cy="1430892"/>
            </a:xfrm>
            <a:prstGeom prst="rect">
              <a:avLst/>
            </a:prstGeom>
          </p:spPr>
        </p:pic>
      </p:grpSp>
      <p:grpSp>
        <p:nvGrpSpPr>
          <p:cNvPr id="20" name="Group 19">
            <a:extLst>
              <a:ext uri="{FF2B5EF4-FFF2-40B4-BE49-F238E27FC236}">
                <a16:creationId xmlns:a16="http://schemas.microsoft.com/office/drawing/2014/main" id="{2F4B6D31-ED8B-41CD-B6DD-A70B9A3219CA}"/>
              </a:ext>
            </a:extLst>
          </p:cNvPr>
          <p:cNvGrpSpPr/>
          <p:nvPr/>
        </p:nvGrpSpPr>
        <p:grpSpPr>
          <a:xfrm>
            <a:off x="516545" y="4771754"/>
            <a:ext cx="4867436" cy="1457980"/>
            <a:chOff x="15586438" y="5009850"/>
            <a:chExt cx="5891805" cy="1904085"/>
          </a:xfrm>
        </p:grpSpPr>
        <p:grpSp>
          <p:nvGrpSpPr>
            <p:cNvPr id="3" name="Group 3"/>
            <p:cNvGrpSpPr/>
            <p:nvPr/>
          </p:nvGrpSpPr>
          <p:grpSpPr>
            <a:xfrm>
              <a:off x="15586438" y="5083069"/>
              <a:ext cx="5891805" cy="1830866"/>
              <a:chOff x="0" y="2"/>
              <a:chExt cx="7855740" cy="2441155"/>
            </a:xfrm>
          </p:grpSpPr>
          <p:sp>
            <p:nvSpPr>
              <p:cNvPr id="4" name="AutoShape 4"/>
              <p:cNvSpPr/>
              <p:nvPr/>
            </p:nvSpPr>
            <p:spPr>
              <a:xfrm>
                <a:off x="0" y="2"/>
                <a:ext cx="2439693" cy="2441155"/>
              </a:xfrm>
              <a:prstGeom prst="rect">
                <a:avLst/>
              </a:prstGeom>
              <a:solidFill>
                <a:srgbClr val="F13D3D"/>
              </a:solidFill>
            </p:spPr>
          </p:sp>
          <p:sp>
            <p:nvSpPr>
              <p:cNvPr id="5" name="TextBox 5"/>
              <p:cNvSpPr txBox="1"/>
              <p:nvPr/>
            </p:nvSpPr>
            <p:spPr>
              <a:xfrm>
                <a:off x="232988" y="1705366"/>
                <a:ext cx="7622752" cy="735790"/>
              </a:xfrm>
              <a:prstGeom prst="rect">
                <a:avLst/>
              </a:prstGeom>
            </p:spPr>
            <p:txBody>
              <a:bodyPr lIns="0" tIns="0" rIns="0" bIns="0" rtlCol="0" anchor="t">
                <a:spAutoFit/>
              </a:bodyPr>
              <a:lstStyle/>
              <a:p>
                <a:pPr marL="0" lvl="0" indent="0" algn="l">
                  <a:lnSpc>
                    <a:spcPts val="3900"/>
                  </a:lnSpc>
                  <a:spcBef>
                    <a:spcPct val="0"/>
                  </a:spcBef>
                </a:pPr>
                <a:r>
                  <a:rPr lang="en-US" b="1" u="none" dirty="0">
                    <a:solidFill>
                      <a:srgbClr val="FFFFFF"/>
                    </a:solidFill>
                    <a:latin typeface="Tahoma" panose="020B0604030504040204" pitchFamily="34" charset="0"/>
                    <a:ea typeface="Tahoma" panose="020B0604030504040204" pitchFamily="34" charset="0"/>
                    <a:cs typeface="Tahoma" panose="020B0604030504040204" pitchFamily="34" charset="0"/>
                  </a:rPr>
                  <a:t>Comments</a:t>
                </a:r>
              </a:p>
            </p:txBody>
          </p:sp>
        </p:grpSp>
        <p:pic>
          <p:nvPicPr>
            <p:cNvPr id="18" name="Picture 18"/>
            <p:cNvPicPr>
              <a:picLocks noChangeAspect="1"/>
            </p:cNvPicPr>
            <p:nvPr/>
          </p:nvPicPr>
          <p:blipFill>
            <a:blip r:embed="rId5"/>
            <a:srcRect/>
            <a:stretch>
              <a:fillRect/>
            </a:stretch>
          </p:blipFill>
          <p:spPr>
            <a:xfrm>
              <a:off x="15615409" y="5009850"/>
              <a:ext cx="1737864" cy="1737863"/>
            </a:xfrm>
            <a:prstGeom prst="rect">
              <a:avLst/>
            </a:prstGeom>
          </p:spPr>
        </p:pic>
      </p:grpSp>
      <p:grpSp>
        <p:nvGrpSpPr>
          <p:cNvPr id="29" name="Group 28">
            <a:extLst>
              <a:ext uri="{FF2B5EF4-FFF2-40B4-BE49-F238E27FC236}">
                <a16:creationId xmlns:a16="http://schemas.microsoft.com/office/drawing/2014/main" id="{58221B18-2927-4277-A4CB-0B5401729D08}"/>
              </a:ext>
            </a:extLst>
          </p:cNvPr>
          <p:cNvGrpSpPr/>
          <p:nvPr/>
        </p:nvGrpSpPr>
        <p:grpSpPr>
          <a:xfrm>
            <a:off x="2421787" y="2159688"/>
            <a:ext cx="15250441" cy="6717612"/>
            <a:chOff x="2325037" y="1960172"/>
            <a:chExt cx="15967877" cy="7294985"/>
          </a:xfrm>
        </p:grpSpPr>
        <p:sp>
          <p:nvSpPr>
            <p:cNvPr id="26" name="TextBox 10">
              <a:extLst>
                <a:ext uri="{FF2B5EF4-FFF2-40B4-BE49-F238E27FC236}">
                  <a16:creationId xmlns:a16="http://schemas.microsoft.com/office/drawing/2014/main" id="{2FF8FF21-7D75-4A14-B71E-E57537CBF938}"/>
                </a:ext>
              </a:extLst>
            </p:cNvPr>
            <p:cNvSpPr txBox="1"/>
            <p:nvPr/>
          </p:nvSpPr>
          <p:spPr>
            <a:xfrm>
              <a:off x="15244913" y="2319253"/>
              <a:ext cx="3048001" cy="374783"/>
            </a:xfrm>
            <a:prstGeom prst="rect">
              <a:avLst/>
            </a:prstGeom>
          </p:spPr>
          <p:txBody>
            <a:bodyPr wrap="square" lIns="0" tIns="0" rIns="0" bIns="0" rtlCol="0" anchor="t">
              <a:spAutoFit/>
            </a:bodyPr>
            <a:lstStyle/>
            <a:p>
              <a:pPr>
                <a:lnSpc>
                  <a:spcPts val="3125"/>
                </a:lnSpc>
              </a:pPr>
              <a:r>
                <a:rPr lang="en-US" sz="2500" dirty="0">
                  <a:solidFill>
                    <a:srgbClr val="000000"/>
                  </a:solidFill>
                  <a:latin typeface="Muli Regular Bold"/>
                </a:rPr>
                <a:t>Heatmap</a:t>
              </a:r>
            </a:p>
          </p:txBody>
        </p:sp>
        <p:sp>
          <p:nvSpPr>
            <p:cNvPr id="27" name="TextBox 11">
              <a:extLst>
                <a:ext uri="{FF2B5EF4-FFF2-40B4-BE49-F238E27FC236}">
                  <a16:creationId xmlns:a16="http://schemas.microsoft.com/office/drawing/2014/main" id="{DAE0D4E8-9464-4F15-8237-653369BCA668}"/>
                </a:ext>
              </a:extLst>
            </p:cNvPr>
            <p:cNvSpPr txBox="1"/>
            <p:nvPr/>
          </p:nvSpPr>
          <p:spPr>
            <a:xfrm>
              <a:off x="14599061" y="2964193"/>
              <a:ext cx="3352801" cy="2485039"/>
            </a:xfrm>
            <a:prstGeom prst="rect">
              <a:avLst/>
            </a:prstGeom>
          </p:spPr>
          <p:txBody>
            <a:bodyPr wrap="square" lIns="0" tIns="0" rIns="0" bIns="0" rtlCol="0" anchor="t">
              <a:spAutoFit/>
            </a:bodyPr>
            <a:lstStyle/>
            <a:p>
              <a:pPr marL="342900" indent="-342900">
                <a:lnSpc>
                  <a:spcPts val="2799"/>
                </a:lnSpc>
                <a:buFont typeface="Arial" panose="020B0604020202020204" pitchFamily="34" charset="0"/>
                <a:buChar char="•"/>
              </a:pPr>
              <a:r>
                <a:rPr lang="en-US" sz="2000" spc="20" dirty="0">
                  <a:solidFill>
                    <a:srgbClr val="000000"/>
                  </a:solidFill>
                  <a:latin typeface="Muli Regular"/>
                </a:rPr>
                <a:t>Likes and View Counts show very strong positive correlation.</a:t>
              </a:r>
            </a:p>
            <a:p>
              <a:pPr marL="342900" indent="-342900">
                <a:lnSpc>
                  <a:spcPts val="2799"/>
                </a:lnSpc>
                <a:buFont typeface="Arial" panose="020B0604020202020204" pitchFamily="34" charset="0"/>
                <a:buChar char="•"/>
              </a:pPr>
              <a:endParaRPr lang="en-US" sz="2000" spc="20" dirty="0">
                <a:solidFill>
                  <a:srgbClr val="000000"/>
                </a:solidFill>
                <a:latin typeface="Muli Regular"/>
              </a:endParaRPr>
            </a:p>
            <a:p>
              <a:pPr marL="342900" indent="-342900">
                <a:lnSpc>
                  <a:spcPts val="2799"/>
                </a:lnSpc>
                <a:buFont typeface="Arial" panose="020B0604020202020204" pitchFamily="34" charset="0"/>
                <a:buChar char="•"/>
              </a:pPr>
              <a:r>
                <a:rPr lang="en-US" sz="2000" spc="20" dirty="0">
                  <a:solidFill>
                    <a:srgbClr val="000000"/>
                  </a:solidFill>
                  <a:latin typeface="Muli Regular"/>
                </a:rPr>
                <a:t>Comment counts and Likes show very strong positive correlation. </a:t>
              </a:r>
            </a:p>
          </p:txBody>
        </p:sp>
        <p:pic>
          <p:nvPicPr>
            <p:cNvPr id="25" name="Picture 24" descr="Chart, treemap chart&#10;&#10;Description automatically generated">
              <a:extLst>
                <a:ext uri="{FF2B5EF4-FFF2-40B4-BE49-F238E27FC236}">
                  <a16:creationId xmlns:a16="http://schemas.microsoft.com/office/drawing/2014/main" id="{6034C308-8C36-4C51-9BCC-5BDBA84B15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5037" y="1960172"/>
              <a:ext cx="12232069" cy="7294985"/>
            </a:xfrm>
            <a:prstGeom prst="rect">
              <a:avLst/>
            </a:prstGeom>
          </p:spPr>
        </p:pic>
      </p:grpSp>
      <p:sp>
        <p:nvSpPr>
          <p:cNvPr id="21" name="TextBox 20">
            <a:extLst>
              <a:ext uri="{FF2B5EF4-FFF2-40B4-BE49-F238E27FC236}">
                <a16:creationId xmlns:a16="http://schemas.microsoft.com/office/drawing/2014/main" id="{B3771576-C9B8-4292-A40C-D39D7AFE5AC5}"/>
              </a:ext>
            </a:extLst>
          </p:cNvPr>
          <p:cNvSpPr txBox="1"/>
          <p:nvPr/>
        </p:nvSpPr>
        <p:spPr>
          <a:xfrm>
            <a:off x="2362200" y="341913"/>
            <a:ext cx="12518170" cy="707886"/>
          </a:xfrm>
          <a:prstGeom prst="rect">
            <a:avLst/>
          </a:prstGeom>
          <a:noFill/>
        </p:spPr>
        <p:txBody>
          <a:bodyPr wrap="non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Relationships among User Interaction Features </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70694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9F6955D-E18F-4710-914E-45FD1A3FEECE}"/>
              </a:ext>
            </a:extLst>
          </p:cNvPr>
          <p:cNvSpPr/>
          <p:nvPr/>
        </p:nvSpPr>
        <p:spPr>
          <a:xfrm>
            <a:off x="2052119" y="1333500"/>
            <a:ext cx="15809432" cy="8839199"/>
          </a:xfrm>
          <a:prstGeom prst="rect">
            <a:avLst/>
          </a:prstGeom>
          <a:solidFill>
            <a:schemeClr val="bg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nvGrpSpPr>
          <p:cNvPr id="12" name="Group 12"/>
          <p:cNvGrpSpPr/>
          <p:nvPr/>
        </p:nvGrpSpPr>
        <p:grpSpPr>
          <a:xfrm>
            <a:off x="476044" y="6530890"/>
            <a:ext cx="4759212" cy="1260453"/>
            <a:chOff x="-66252" y="30257"/>
            <a:chExt cx="7785211" cy="2540000"/>
          </a:xfrm>
        </p:grpSpPr>
        <p:sp>
          <p:nvSpPr>
            <p:cNvPr id="13" name="AutoShape 13"/>
            <p:cNvSpPr/>
            <p:nvPr/>
          </p:nvSpPr>
          <p:spPr>
            <a:xfrm>
              <a:off x="-66252" y="30257"/>
              <a:ext cx="2540001" cy="2540000"/>
            </a:xfrm>
            <a:prstGeom prst="rect">
              <a:avLst/>
            </a:prstGeom>
            <a:solidFill>
              <a:srgbClr val="F13D3D"/>
            </a:solidFill>
          </p:spPr>
        </p:sp>
        <p:sp>
          <p:nvSpPr>
            <p:cNvPr id="14" name="TextBox 14"/>
            <p:cNvSpPr txBox="1"/>
            <p:nvPr/>
          </p:nvSpPr>
          <p:spPr>
            <a:xfrm>
              <a:off x="162317" y="1592953"/>
              <a:ext cx="7556642" cy="883163"/>
            </a:xfrm>
            <a:prstGeom prst="rect">
              <a:avLst/>
            </a:prstGeom>
          </p:spPr>
          <p:txBody>
            <a:bodyPr wrap="square" lIns="0" tIns="0" rIns="0" bIns="0" rtlCol="0" anchor="t">
              <a:spAutoFit/>
            </a:bodyPr>
            <a:lstStyle/>
            <a:p>
              <a:pPr marL="0" lvl="0" indent="0" algn="l">
                <a:lnSpc>
                  <a:spcPts val="3900"/>
                </a:lnSpc>
                <a:spcBef>
                  <a:spcPct val="0"/>
                </a:spcBef>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Dislikes</a:t>
              </a:r>
              <a:endParaRPr lang="en-US" sz="2400" b="1" u="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5" name="Picture 15"/>
          <p:cNvPicPr>
            <a:picLocks noChangeAspect="1"/>
          </p:cNvPicPr>
          <p:nvPr/>
        </p:nvPicPr>
        <p:blipFill>
          <a:blip r:embed="rId2"/>
          <a:srcRect/>
          <a:stretch>
            <a:fillRect/>
          </a:stretch>
        </p:blipFill>
        <p:spPr>
          <a:xfrm>
            <a:off x="707554" y="6508771"/>
            <a:ext cx="1028887" cy="992876"/>
          </a:xfrm>
          <a:prstGeom prst="rect">
            <a:avLst/>
          </a:prstGeom>
        </p:spPr>
      </p:pic>
      <p:grpSp>
        <p:nvGrpSpPr>
          <p:cNvPr id="19" name="Group 18">
            <a:extLst>
              <a:ext uri="{FF2B5EF4-FFF2-40B4-BE49-F238E27FC236}">
                <a16:creationId xmlns:a16="http://schemas.microsoft.com/office/drawing/2014/main" id="{8986FC61-2009-4785-BD71-4ED567045787}"/>
              </a:ext>
            </a:extLst>
          </p:cNvPr>
          <p:cNvGrpSpPr/>
          <p:nvPr/>
        </p:nvGrpSpPr>
        <p:grpSpPr>
          <a:xfrm>
            <a:off x="516545" y="3346886"/>
            <a:ext cx="1742343" cy="1214493"/>
            <a:chOff x="15697200" y="454342"/>
            <a:chExt cx="2154702" cy="1915920"/>
          </a:xfrm>
        </p:grpSpPr>
        <p:grpSp>
          <p:nvGrpSpPr>
            <p:cNvPr id="6" name="Group 6"/>
            <p:cNvGrpSpPr/>
            <p:nvPr/>
          </p:nvGrpSpPr>
          <p:grpSpPr>
            <a:xfrm>
              <a:off x="15697200" y="454342"/>
              <a:ext cx="2154702" cy="1915920"/>
              <a:chOff x="0" y="0"/>
              <a:chExt cx="2872936" cy="2554560"/>
            </a:xfrm>
          </p:grpSpPr>
          <p:sp>
            <p:nvSpPr>
              <p:cNvPr id="7" name="AutoShape 7"/>
              <p:cNvSpPr/>
              <p:nvPr/>
            </p:nvSpPr>
            <p:spPr>
              <a:xfrm>
                <a:off x="0" y="0"/>
                <a:ext cx="2493518" cy="2540000"/>
              </a:xfrm>
              <a:prstGeom prst="rect">
                <a:avLst/>
              </a:prstGeom>
              <a:solidFill>
                <a:srgbClr val="F13D3D"/>
              </a:solidFill>
            </p:spPr>
          </p:sp>
          <p:sp>
            <p:nvSpPr>
              <p:cNvPr id="8" name="TextBox 8"/>
              <p:cNvSpPr txBox="1"/>
              <p:nvPr/>
            </p:nvSpPr>
            <p:spPr>
              <a:xfrm>
                <a:off x="649007" y="1621529"/>
                <a:ext cx="2223929" cy="933031"/>
              </a:xfrm>
              <a:prstGeom prst="rect">
                <a:avLst/>
              </a:prstGeom>
            </p:spPr>
            <p:txBody>
              <a:bodyPr wrap="square" lIns="0" tIns="0" rIns="0" bIns="0" rtlCol="0" anchor="t">
                <a:spAutoFit/>
              </a:bodyPr>
              <a:lstStyle/>
              <a:p>
                <a:pPr>
                  <a:lnSpc>
                    <a:spcPts val="3900"/>
                  </a:lnSpc>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Likes</a:t>
                </a:r>
                <a:endParaRPr lang="en-US" sz="26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6" name="Picture 16"/>
            <p:cNvPicPr>
              <a:picLocks noChangeAspect="1"/>
            </p:cNvPicPr>
            <p:nvPr/>
          </p:nvPicPr>
          <p:blipFill>
            <a:blip r:embed="rId3"/>
            <a:srcRect/>
            <a:stretch>
              <a:fillRect/>
            </a:stretch>
          </p:blipFill>
          <p:spPr>
            <a:xfrm>
              <a:off x="15997423" y="676444"/>
              <a:ext cx="1245308" cy="1245308"/>
            </a:xfrm>
            <a:prstGeom prst="rect">
              <a:avLst/>
            </a:prstGeom>
          </p:spPr>
        </p:pic>
      </p:grpSp>
      <p:grpSp>
        <p:nvGrpSpPr>
          <p:cNvPr id="2" name="Group 1">
            <a:extLst>
              <a:ext uri="{FF2B5EF4-FFF2-40B4-BE49-F238E27FC236}">
                <a16:creationId xmlns:a16="http://schemas.microsoft.com/office/drawing/2014/main" id="{D23AD946-8B7B-45FA-B166-6DF7D49CE689}"/>
              </a:ext>
            </a:extLst>
          </p:cNvPr>
          <p:cNvGrpSpPr/>
          <p:nvPr/>
        </p:nvGrpSpPr>
        <p:grpSpPr>
          <a:xfrm>
            <a:off x="516546" y="1902860"/>
            <a:ext cx="5322851" cy="1207571"/>
            <a:chOff x="15679869" y="2742059"/>
            <a:chExt cx="6251972" cy="1905000"/>
          </a:xfrm>
        </p:grpSpPr>
        <p:grpSp>
          <p:nvGrpSpPr>
            <p:cNvPr id="9" name="Group 9"/>
            <p:cNvGrpSpPr/>
            <p:nvPr/>
          </p:nvGrpSpPr>
          <p:grpSpPr>
            <a:xfrm>
              <a:off x="15679869" y="2742059"/>
              <a:ext cx="6251972" cy="1905000"/>
              <a:chOff x="2" y="0"/>
              <a:chExt cx="8335962" cy="2540000"/>
            </a:xfrm>
          </p:grpSpPr>
          <p:sp>
            <p:nvSpPr>
              <p:cNvPr id="10" name="AutoShape 10"/>
              <p:cNvSpPr/>
              <p:nvPr/>
            </p:nvSpPr>
            <p:spPr>
              <a:xfrm>
                <a:off x="2" y="0"/>
                <a:ext cx="2368272" cy="2540000"/>
              </a:xfrm>
              <a:prstGeom prst="rect">
                <a:avLst/>
              </a:prstGeom>
              <a:solidFill>
                <a:srgbClr val="F13D3D"/>
              </a:solidFill>
            </p:spPr>
          </p:sp>
          <p:sp>
            <p:nvSpPr>
              <p:cNvPr id="11" name="TextBox 11"/>
              <p:cNvSpPr txBox="1"/>
              <p:nvPr/>
            </p:nvSpPr>
            <p:spPr>
              <a:xfrm>
                <a:off x="713212" y="1589320"/>
                <a:ext cx="7622752" cy="933031"/>
              </a:xfrm>
              <a:prstGeom prst="rect">
                <a:avLst/>
              </a:prstGeom>
            </p:spPr>
            <p:txBody>
              <a:bodyPr lIns="0" tIns="0" rIns="0" bIns="0" rtlCol="0" anchor="t">
                <a:spAutoFit/>
              </a:bodyPr>
              <a:lstStyle/>
              <a:p>
                <a:pPr marL="0" lvl="0" indent="0" algn="l">
                  <a:lnSpc>
                    <a:spcPts val="3900"/>
                  </a:lnSpc>
                  <a:spcBef>
                    <a:spcPct val="0"/>
                  </a:spcBef>
                </a:pP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views</a:t>
                </a:r>
                <a:endParaRPr lang="en-US" sz="2600" b="1" u="none"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7" name="Picture 17"/>
            <p:cNvPicPr>
              <a:picLocks noChangeAspect="1"/>
            </p:cNvPicPr>
            <p:nvPr/>
          </p:nvPicPr>
          <p:blipFill>
            <a:blip r:embed="rId4"/>
            <a:srcRect/>
            <a:stretch>
              <a:fillRect/>
            </a:stretch>
          </p:blipFill>
          <p:spPr>
            <a:xfrm>
              <a:off x="15916921" y="2810857"/>
              <a:ext cx="1430892" cy="1430892"/>
            </a:xfrm>
            <a:prstGeom prst="rect">
              <a:avLst/>
            </a:prstGeom>
          </p:spPr>
        </p:pic>
      </p:grpSp>
      <p:grpSp>
        <p:nvGrpSpPr>
          <p:cNvPr id="20" name="Group 19">
            <a:extLst>
              <a:ext uri="{FF2B5EF4-FFF2-40B4-BE49-F238E27FC236}">
                <a16:creationId xmlns:a16="http://schemas.microsoft.com/office/drawing/2014/main" id="{2F4B6D31-ED8B-41CD-B6DD-A70B9A3219CA}"/>
              </a:ext>
            </a:extLst>
          </p:cNvPr>
          <p:cNvGrpSpPr/>
          <p:nvPr/>
        </p:nvGrpSpPr>
        <p:grpSpPr>
          <a:xfrm>
            <a:off x="516545" y="4771754"/>
            <a:ext cx="4867436" cy="1457980"/>
            <a:chOff x="15586438" y="5009850"/>
            <a:chExt cx="5891805" cy="1904085"/>
          </a:xfrm>
        </p:grpSpPr>
        <p:grpSp>
          <p:nvGrpSpPr>
            <p:cNvPr id="3" name="Group 3"/>
            <p:cNvGrpSpPr/>
            <p:nvPr/>
          </p:nvGrpSpPr>
          <p:grpSpPr>
            <a:xfrm>
              <a:off x="15586438" y="5083069"/>
              <a:ext cx="5891805" cy="1830866"/>
              <a:chOff x="0" y="2"/>
              <a:chExt cx="7855740" cy="2441155"/>
            </a:xfrm>
          </p:grpSpPr>
          <p:sp>
            <p:nvSpPr>
              <p:cNvPr id="4" name="AutoShape 4"/>
              <p:cNvSpPr/>
              <p:nvPr/>
            </p:nvSpPr>
            <p:spPr>
              <a:xfrm>
                <a:off x="0" y="2"/>
                <a:ext cx="2439693" cy="2441155"/>
              </a:xfrm>
              <a:prstGeom prst="rect">
                <a:avLst/>
              </a:prstGeom>
              <a:solidFill>
                <a:srgbClr val="F13D3D"/>
              </a:solidFill>
            </p:spPr>
          </p:sp>
          <p:sp>
            <p:nvSpPr>
              <p:cNvPr id="5" name="TextBox 5"/>
              <p:cNvSpPr txBox="1"/>
              <p:nvPr/>
            </p:nvSpPr>
            <p:spPr>
              <a:xfrm>
                <a:off x="232988" y="1705366"/>
                <a:ext cx="7622752" cy="735790"/>
              </a:xfrm>
              <a:prstGeom prst="rect">
                <a:avLst/>
              </a:prstGeom>
            </p:spPr>
            <p:txBody>
              <a:bodyPr lIns="0" tIns="0" rIns="0" bIns="0" rtlCol="0" anchor="t">
                <a:spAutoFit/>
              </a:bodyPr>
              <a:lstStyle/>
              <a:p>
                <a:pPr marL="0" lvl="0" indent="0" algn="l">
                  <a:lnSpc>
                    <a:spcPts val="3900"/>
                  </a:lnSpc>
                  <a:spcBef>
                    <a:spcPct val="0"/>
                  </a:spcBef>
                </a:pPr>
                <a:r>
                  <a:rPr lang="en-US" b="1" u="none" dirty="0">
                    <a:solidFill>
                      <a:srgbClr val="FFFFFF"/>
                    </a:solidFill>
                    <a:latin typeface="Tahoma" panose="020B0604030504040204" pitchFamily="34" charset="0"/>
                    <a:ea typeface="Tahoma" panose="020B0604030504040204" pitchFamily="34" charset="0"/>
                    <a:cs typeface="Tahoma" panose="020B0604030504040204" pitchFamily="34" charset="0"/>
                  </a:rPr>
                  <a:t>Comments</a:t>
                </a:r>
              </a:p>
            </p:txBody>
          </p:sp>
        </p:grpSp>
        <p:pic>
          <p:nvPicPr>
            <p:cNvPr id="18" name="Picture 18"/>
            <p:cNvPicPr>
              <a:picLocks noChangeAspect="1"/>
            </p:cNvPicPr>
            <p:nvPr/>
          </p:nvPicPr>
          <p:blipFill>
            <a:blip r:embed="rId5"/>
            <a:srcRect/>
            <a:stretch>
              <a:fillRect/>
            </a:stretch>
          </p:blipFill>
          <p:spPr>
            <a:xfrm>
              <a:off x="15615409" y="5009850"/>
              <a:ext cx="1737864" cy="1737863"/>
            </a:xfrm>
            <a:prstGeom prst="rect">
              <a:avLst/>
            </a:prstGeom>
          </p:spPr>
        </p:pic>
      </p:grpSp>
      <p:sp>
        <p:nvSpPr>
          <p:cNvPr id="21" name="TextBox 20">
            <a:extLst>
              <a:ext uri="{FF2B5EF4-FFF2-40B4-BE49-F238E27FC236}">
                <a16:creationId xmlns:a16="http://schemas.microsoft.com/office/drawing/2014/main" id="{B3771576-C9B8-4292-A40C-D39D7AFE5AC5}"/>
              </a:ext>
            </a:extLst>
          </p:cNvPr>
          <p:cNvSpPr txBox="1"/>
          <p:nvPr/>
        </p:nvSpPr>
        <p:spPr>
          <a:xfrm>
            <a:off x="2362200" y="341913"/>
            <a:ext cx="12518170" cy="707886"/>
          </a:xfrm>
          <a:prstGeom prst="rect">
            <a:avLst/>
          </a:prstGeom>
          <a:noFill/>
        </p:spPr>
        <p:txBody>
          <a:bodyPr wrap="none" rtlCol="0">
            <a:spAutoFit/>
          </a:bodyPr>
          <a:lstStyle/>
          <a:p>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Relationships among User Interaction Features </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0" name="Picture 29" descr="Graphical user interface, chart, application&#10;&#10;Description automatically generated">
            <a:extLst>
              <a:ext uri="{FF2B5EF4-FFF2-40B4-BE49-F238E27FC236}">
                <a16:creationId xmlns:a16="http://schemas.microsoft.com/office/drawing/2014/main" id="{3913D0BB-B40B-4D9A-9F7F-2C21246A8EE4}"/>
              </a:ext>
            </a:extLst>
          </p:cNvPr>
          <p:cNvPicPr>
            <a:picLocks noChangeAspect="1"/>
          </p:cNvPicPr>
          <p:nvPr/>
        </p:nvPicPr>
        <p:blipFill rotWithShape="1">
          <a:blip r:embed="rId6">
            <a:extLst>
              <a:ext uri="{28A0092B-C50C-407E-A947-70E740481C1C}">
                <a14:useLocalDpi xmlns:a14="http://schemas.microsoft.com/office/drawing/2010/main" val="0"/>
              </a:ext>
            </a:extLst>
          </a:blip>
          <a:srcRect r="3777"/>
          <a:stretch/>
        </p:blipFill>
        <p:spPr>
          <a:xfrm>
            <a:off x="3241204" y="1438690"/>
            <a:ext cx="12753343" cy="4579767"/>
          </a:xfrm>
          <a:prstGeom prst="rect">
            <a:avLst/>
          </a:prstGeom>
        </p:spPr>
      </p:pic>
      <p:pic>
        <p:nvPicPr>
          <p:cNvPr id="36" name="Picture 35" descr="A picture containing graphical user interface&#10;&#10;Description automatically generated">
            <a:extLst>
              <a:ext uri="{FF2B5EF4-FFF2-40B4-BE49-F238E27FC236}">
                <a16:creationId xmlns:a16="http://schemas.microsoft.com/office/drawing/2014/main" id="{87A42D6C-D5CB-4323-8CD1-B6F4B374FE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14185" y="4378568"/>
            <a:ext cx="3156494" cy="898501"/>
          </a:xfrm>
          <a:prstGeom prst="rect">
            <a:avLst/>
          </a:prstGeom>
        </p:spPr>
      </p:pic>
      <p:pic>
        <p:nvPicPr>
          <p:cNvPr id="29" name="Picture 28" descr="Chart, line chart, scatter chart&#10;&#10;Description automatically generated">
            <a:extLst>
              <a:ext uri="{FF2B5EF4-FFF2-40B4-BE49-F238E27FC236}">
                <a16:creationId xmlns:a16="http://schemas.microsoft.com/office/drawing/2014/main" id="{45C0291D-7736-4177-86A7-898EFA32A03A}"/>
              </a:ext>
            </a:extLst>
          </p:cNvPr>
          <p:cNvPicPr>
            <a:picLocks noChangeAspect="1"/>
          </p:cNvPicPr>
          <p:nvPr/>
        </p:nvPicPr>
        <p:blipFill rotWithShape="1">
          <a:blip r:embed="rId8">
            <a:extLst>
              <a:ext uri="{28A0092B-C50C-407E-A947-70E740481C1C}">
                <a14:useLocalDpi xmlns:a14="http://schemas.microsoft.com/office/drawing/2010/main" val="0"/>
              </a:ext>
            </a:extLst>
          </a:blip>
          <a:srcRect r="5165"/>
          <a:stretch/>
        </p:blipFill>
        <p:spPr>
          <a:xfrm>
            <a:off x="3325954" y="5628988"/>
            <a:ext cx="12794860" cy="4428462"/>
          </a:xfrm>
          <a:prstGeom prst="rect">
            <a:avLst/>
          </a:prstGeom>
        </p:spPr>
      </p:pic>
      <p:pic>
        <p:nvPicPr>
          <p:cNvPr id="34" name="Picture 33" descr="A picture containing logo&#10;&#10;Description automatically generated">
            <a:extLst>
              <a:ext uri="{FF2B5EF4-FFF2-40B4-BE49-F238E27FC236}">
                <a16:creationId xmlns:a16="http://schemas.microsoft.com/office/drawing/2014/main" id="{6E084780-E80A-4C4D-AAB7-239E30FE0DF2}"/>
              </a:ext>
            </a:extLst>
          </p:cNvPr>
          <p:cNvPicPr>
            <a:picLocks noChangeAspect="1"/>
          </p:cNvPicPr>
          <p:nvPr/>
        </p:nvPicPr>
        <p:blipFill rotWithShape="1">
          <a:blip r:embed="rId9">
            <a:extLst>
              <a:ext uri="{28A0092B-C50C-407E-A947-70E740481C1C}">
                <a14:useLocalDpi xmlns:a14="http://schemas.microsoft.com/office/drawing/2010/main" val="0"/>
              </a:ext>
            </a:extLst>
          </a:blip>
          <a:srcRect t="3393"/>
          <a:stretch/>
        </p:blipFill>
        <p:spPr>
          <a:xfrm>
            <a:off x="12554093" y="8545405"/>
            <a:ext cx="3316586" cy="809760"/>
          </a:xfrm>
          <a:prstGeom prst="rect">
            <a:avLst/>
          </a:prstGeom>
        </p:spPr>
      </p:pic>
    </p:spTree>
    <p:extLst>
      <p:ext uri="{BB962C8B-B14F-4D97-AF65-F5344CB8AC3E}">
        <p14:creationId xmlns:p14="http://schemas.microsoft.com/office/powerpoint/2010/main" val="153979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228600" y="-186755"/>
            <a:ext cx="18440400" cy="1088055"/>
          </a:xfrm>
          <a:prstGeom prst="rect">
            <a:avLst/>
          </a:prstGeom>
        </p:spPr>
        <p:txBody>
          <a:bodyPr wrap="square" lIns="0" tIns="0" rIns="0" bIns="0" rtlCol="0" anchor="t">
            <a:spAutoFit/>
          </a:bodyPr>
          <a:lstStyle/>
          <a:p>
            <a:pPr>
              <a:lnSpc>
                <a:spcPts val="9350"/>
              </a:lnSpc>
            </a:pPr>
            <a:r>
              <a:rPr lang="en-US" sz="4800" dirty="0">
                <a:solidFill>
                  <a:schemeClr val="tx2">
                    <a:lumMod val="50000"/>
                  </a:schemeClr>
                </a:solidFill>
                <a:latin typeface="Muli Bold Bold"/>
              </a:rPr>
              <a:t>User Interaction features- conversion ratios</a:t>
            </a:r>
          </a:p>
        </p:txBody>
      </p:sp>
      <p:grpSp>
        <p:nvGrpSpPr>
          <p:cNvPr id="9" name="Group 7">
            <a:extLst>
              <a:ext uri="{FF2B5EF4-FFF2-40B4-BE49-F238E27FC236}">
                <a16:creationId xmlns:a16="http://schemas.microsoft.com/office/drawing/2014/main" id="{E7B3369D-E8BC-47D0-B409-1D67D2487AAB}"/>
              </a:ext>
            </a:extLst>
          </p:cNvPr>
          <p:cNvGrpSpPr/>
          <p:nvPr/>
        </p:nvGrpSpPr>
        <p:grpSpPr>
          <a:xfrm>
            <a:off x="-68030" y="9410700"/>
            <a:ext cx="19795660" cy="899160"/>
            <a:chOff x="3909278" y="5778436"/>
            <a:chExt cx="5531607" cy="2303484"/>
          </a:xfrm>
        </p:grpSpPr>
        <p:sp>
          <p:nvSpPr>
            <p:cNvPr id="10" name="AutoShape 3">
              <a:extLst>
                <a:ext uri="{FF2B5EF4-FFF2-40B4-BE49-F238E27FC236}">
                  <a16:creationId xmlns:a16="http://schemas.microsoft.com/office/drawing/2014/main" id="{157E5F51-4989-45CC-A156-391127BB5342}"/>
                </a:ext>
              </a:extLst>
            </p:cNvPr>
            <p:cNvSpPr/>
            <p:nvPr/>
          </p:nvSpPr>
          <p:spPr>
            <a:xfrm>
              <a:off x="3909278" y="5778436"/>
              <a:ext cx="5146017" cy="2303484"/>
            </a:xfrm>
            <a:prstGeom prst="rect">
              <a:avLst/>
            </a:prstGeom>
            <a:solidFill>
              <a:srgbClr val="FFBD59"/>
            </a:solidFill>
          </p:spPr>
          <p:txBody>
            <a:bodyPr/>
            <a:lstStyle/>
            <a:p>
              <a:endParaRPr lang="zh-TW" altLang="en-US" dirty="0">
                <a:solidFill>
                  <a:srgbClr val="99B951"/>
                </a:solidFill>
              </a:endParaRPr>
            </a:p>
          </p:txBody>
        </p:sp>
        <p:sp>
          <p:nvSpPr>
            <p:cNvPr id="11" name="TextBox 13">
              <a:extLst>
                <a:ext uri="{FF2B5EF4-FFF2-40B4-BE49-F238E27FC236}">
                  <a16:creationId xmlns:a16="http://schemas.microsoft.com/office/drawing/2014/main" id="{63BBF7EB-C647-4FBA-AB9F-B273F59166E6}"/>
                </a:ext>
              </a:extLst>
            </p:cNvPr>
            <p:cNvSpPr txBox="1"/>
            <p:nvPr/>
          </p:nvSpPr>
          <p:spPr>
            <a:xfrm>
              <a:off x="4105991" y="6474620"/>
              <a:ext cx="5334894" cy="974907"/>
            </a:xfrm>
            <a:prstGeom prst="rect">
              <a:avLst/>
            </a:prstGeom>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a:lnSpc>
                  <a:spcPts val="3268"/>
                </a:lnSpc>
              </a:pPr>
              <a:r>
                <a:rPr lang="en-US" sz="2300" spc="197"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400" b="1" spc="197" dirty="0">
                  <a:solidFill>
                    <a:srgbClr val="FFFFFF"/>
                  </a:solidFill>
                  <a:latin typeface="Tahoma" panose="020B0604030504040204" pitchFamily="34" charset="0"/>
                  <a:ea typeface="Tahoma" panose="020B0604030504040204" pitchFamily="34" charset="0"/>
                  <a:cs typeface="Tahoma" panose="020B0604030504040204" pitchFamily="34" charset="0"/>
                </a:rPr>
                <a:t>On average, YouTubers should expect a 4% like to view ratio, and 1% comment to view ratio. </a:t>
              </a:r>
              <a:endParaRPr lang="en-US" sz="2300" b="1" spc="197"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3" name="Picture 12" descr="Chart, funnel chart&#10;&#10;Description automatically generated">
            <a:extLst>
              <a:ext uri="{FF2B5EF4-FFF2-40B4-BE49-F238E27FC236}">
                <a16:creationId xmlns:a16="http://schemas.microsoft.com/office/drawing/2014/main" id="{8FF01F7A-B227-4662-ABF2-587594317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 y="1485900"/>
            <a:ext cx="18288000" cy="7315200"/>
          </a:xfrm>
          <a:prstGeom prst="rect">
            <a:avLst/>
          </a:prstGeom>
        </p:spPr>
      </p:pic>
    </p:spTree>
    <p:extLst>
      <p:ext uri="{BB962C8B-B14F-4D97-AF65-F5344CB8AC3E}">
        <p14:creationId xmlns:p14="http://schemas.microsoft.com/office/powerpoint/2010/main" val="2887733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6069" y="282004"/>
            <a:ext cx="16459200" cy="1069652"/>
          </a:xfrm>
          <a:prstGeom prst="rect">
            <a:avLst/>
          </a:prstGeom>
        </p:spPr>
        <p:txBody>
          <a:bodyPr wrap="square" lIns="0" tIns="0" rIns="0" bIns="0" rtlCol="0" anchor="t">
            <a:spAutoFit/>
          </a:bodyPr>
          <a:lstStyle/>
          <a:p>
            <a:pPr>
              <a:lnSpc>
                <a:spcPts val="9350"/>
              </a:lnSpc>
            </a:pPr>
            <a:r>
              <a:rPr lang="en-US" sz="5400" dirty="0">
                <a:solidFill>
                  <a:srgbClr val="000000"/>
                </a:solidFill>
                <a:latin typeface="Muli Bold Bold"/>
              </a:rPr>
              <a:t>User Interactions in Japan and U.S</a:t>
            </a:r>
          </a:p>
        </p:txBody>
      </p:sp>
      <p:sp>
        <p:nvSpPr>
          <p:cNvPr id="10" name="TextBox 10"/>
          <p:cNvSpPr txBox="1"/>
          <p:nvPr/>
        </p:nvSpPr>
        <p:spPr>
          <a:xfrm>
            <a:off x="16629931" y="1275200"/>
            <a:ext cx="480204" cy="292677"/>
          </a:xfrm>
          <a:prstGeom prst="rect">
            <a:avLst/>
          </a:prstGeom>
        </p:spPr>
        <p:txBody>
          <a:bodyPr lIns="0" tIns="0" rIns="0" bIns="0" rtlCol="0" anchor="t">
            <a:spAutoFit/>
          </a:bodyPr>
          <a:lstStyle/>
          <a:p>
            <a:pPr algn="ctr">
              <a:lnSpc>
                <a:spcPts val="2200"/>
              </a:lnSpc>
            </a:pPr>
            <a:r>
              <a:rPr lang="en-US" sz="2000">
                <a:solidFill>
                  <a:srgbClr val="FFFFFF"/>
                </a:solidFill>
                <a:latin typeface="Muli Bold Bold"/>
              </a:rPr>
              <a:t>RK</a:t>
            </a:r>
          </a:p>
        </p:txBody>
      </p:sp>
      <p:grpSp>
        <p:nvGrpSpPr>
          <p:cNvPr id="8" name="Group 7">
            <a:extLst>
              <a:ext uri="{FF2B5EF4-FFF2-40B4-BE49-F238E27FC236}">
                <a16:creationId xmlns:a16="http://schemas.microsoft.com/office/drawing/2014/main" id="{A14D9CC4-69C7-4BA1-A603-E3E0A1F40C8E}"/>
              </a:ext>
            </a:extLst>
          </p:cNvPr>
          <p:cNvGrpSpPr/>
          <p:nvPr/>
        </p:nvGrpSpPr>
        <p:grpSpPr>
          <a:xfrm>
            <a:off x="6589426" y="2611608"/>
            <a:ext cx="5413824" cy="5233149"/>
            <a:chOff x="3914244" y="5864726"/>
            <a:chExt cx="5146017" cy="4134630"/>
          </a:xfrm>
        </p:grpSpPr>
        <p:sp>
          <p:nvSpPr>
            <p:cNvPr id="16" name="AutoShape 3">
              <a:extLst>
                <a:ext uri="{FF2B5EF4-FFF2-40B4-BE49-F238E27FC236}">
                  <a16:creationId xmlns:a16="http://schemas.microsoft.com/office/drawing/2014/main" id="{A6605A5B-BC93-4EA4-9E37-61F895CDEE39}"/>
                </a:ext>
              </a:extLst>
            </p:cNvPr>
            <p:cNvSpPr/>
            <p:nvPr/>
          </p:nvSpPr>
          <p:spPr>
            <a:xfrm>
              <a:off x="3914244" y="5864726"/>
              <a:ext cx="5146017" cy="4134630"/>
            </a:xfrm>
            <a:prstGeom prst="rect">
              <a:avLst/>
            </a:prstGeom>
            <a:solidFill>
              <a:srgbClr val="E75847"/>
            </a:solidFill>
          </p:spPr>
        </p:sp>
        <p:sp>
          <p:nvSpPr>
            <p:cNvPr id="17" name="TextBox 10">
              <a:extLst>
                <a:ext uri="{FF2B5EF4-FFF2-40B4-BE49-F238E27FC236}">
                  <a16:creationId xmlns:a16="http://schemas.microsoft.com/office/drawing/2014/main" id="{151EAD8E-9E42-4A3C-850A-A5082922C84A}"/>
                </a:ext>
              </a:extLst>
            </p:cNvPr>
            <p:cNvSpPr txBox="1"/>
            <p:nvPr/>
          </p:nvSpPr>
          <p:spPr>
            <a:xfrm>
              <a:off x="3928492" y="6090150"/>
              <a:ext cx="4772229" cy="690189"/>
            </a:xfrm>
            <a:prstGeom prst="rect">
              <a:avLst/>
            </a:prstGeom>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algn="ctr">
                <a:lnSpc>
                  <a:spcPts val="6289"/>
                </a:lnSpc>
              </a:pPr>
              <a:r>
                <a:rPr lang="en-US" sz="3200" b="1" dirty="0">
                  <a:solidFill>
                    <a:srgbClr val="79DEE3"/>
                  </a:solidFill>
                  <a:latin typeface="Tahoma" panose="020B0604030504040204" pitchFamily="34" charset="0"/>
                  <a:ea typeface="Tahoma" panose="020B0604030504040204" pitchFamily="34" charset="0"/>
                  <a:cs typeface="Tahoma" panose="020B0604030504040204" pitchFamily="34" charset="0"/>
                </a:rPr>
                <a:t>Behavior Similarities</a:t>
              </a:r>
            </a:p>
          </p:txBody>
        </p:sp>
        <p:sp>
          <p:nvSpPr>
            <p:cNvPr id="18" name="TextBox 13">
              <a:extLst>
                <a:ext uri="{FF2B5EF4-FFF2-40B4-BE49-F238E27FC236}">
                  <a16:creationId xmlns:a16="http://schemas.microsoft.com/office/drawing/2014/main" id="{8D95362E-DBDB-4D5D-B4D9-C1F2AA162D4B}"/>
                </a:ext>
              </a:extLst>
            </p:cNvPr>
            <p:cNvSpPr txBox="1"/>
            <p:nvPr/>
          </p:nvSpPr>
          <p:spPr>
            <a:xfrm>
              <a:off x="3971147" y="6994676"/>
              <a:ext cx="4580866" cy="1337432"/>
            </a:xfrm>
            <a:prstGeom prst="rect">
              <a:avLst/>
            </a:prstGeom>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marL="342900" indent="-342900">
                <a:lnSpc>
                  <a:spcPts val="3268"/>
                </a:lnSpc>
                <a:buFont typeface="Arial" panose="020B0604020202020204" pitchFamily="34" charset="0"/>
                <a:buChar char="•"/>
              </a:pPr>
              <a:r>
                <a:rPr lang="en-US" sz="2800" b="1" spc="197" dirty="0">
                  <a:solidFill>
                    <a:srgbClr val="FFFFFF"/>
                  </a:solidFill>
                  <a:latin typeface="Tahoma" panose="020B0604030504040204" pitchFamily="34" charset="0"/>
                  <a:ea typeface="Tahoma" panose="020B0604030504040204" pitchFamily="34" charset="0"/>
                  <a:cs typeface="Tahoma" panose="020B0604030504040204" pitchFamily="34" charset="0"/>
                </a:rPr>
                <a:t>The distributions for comment counts are quite similar for Japan and U.S</a:t>
              </a:r>
            </a:p>
          </p:txBody>
        </p:sp>
      </p:grpSp>
      <p:pic>
        <p:nvPicPr>
          <p:cNvPr id="45" name="Graphic 44" descr="Comment Add">
            <a:extLst>
              <a:ext uri="{FF2B5EF4-FFF2-40B4-BE49-F238E27FC236}">
                <a16:creationId xmlns:a16="http://schemas.microsoft.com/office/drawing/2014/main" id="{13E4F4EF-205E-4821-B8A3-7C9A78B81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1200" y="7747877"/>
            <a:ext cx="924178" cy="924178"/>
          </a:xfrm>
          <a:prstGeom prst="rect">
            <a:avLst/>
          </a:prstGeom>
        </p:spPr>
      </p:pic>
      <p:sp>
        <p:nvSpPr>
          <p:cNvPr id="46" name="TextBox 45">
            <a:extLst>
              <a:ext uri="{FF2B5EF4-FFF2-40B4-BE49-F238E27FC236}">
                <a16:creationId xmlns:a16="http://schemas.microsoft.com/office/drawing/2014/main" id="{F59AE076-0F43-4E58-B086-08CCE0A2773C}"/>
              </a:ext>
            </a:extLst>
          </p:cNvPr>
          <p:cNvSpPr txBox="1"/>
          <p:nvPr/>
        </p:nvSpPr>
        <p:spPr>
          <a:xfrm>
            <a:off x="3048000" y="8009911"/>
            <a:ext cx="1558440" cy="400110"/>
          </a:xfrm>
          <a:prstGeom prst="rect">
            <a:avLst/>
          </a:prstGeom>
          <a:noFill/>
        </p:spPr>
        <p:txBody>
          <a:bodyPr wrap="non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Comments</a:t>
            </a:r>
          </a:p>
        </p:txBody>
      </p:sp>
      <p:pic>
        <p:nvPicPr>
          <p:cNvPr id="33" name="Picture 32" descr="Chart, scatter chart&#10;&#10;Description automatically generated">
            <a:extLst>
              <a:ext uri="{FF2B5EF4-FFF2-40B4-BE49-F238E27FC236}">
                <a16:creationId xmlns:a16="http://schemas.microsoft.com/office/drawing/2014/main" id="{CE7F20F9-6D85-4D71-B654-D3D99B3013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01" y="2077034"/>
            <a:ext cx="5162100" cy="5233148"/>
          </a:xfrm>
          <a:prstGeom prst="rect">
            <a:avLst/>
          </a:prstGeom>
        </p:spPr>
      </p:pic>
      <p:sp>
        <p:nvSpPr>
          <p:cNvPr id="20" name="Google Shape;64;p14">
            <a:extLst>
              <a:ext uri="{FF2B5EF4-FFF2-40B4-BE49-F238E27FC236}">
                <a16:creationId xmlns:a16="http://schemas.microsoft.com/office/drawing/2014/main" id="{668A2866-928C-48AC-9293-929376E4005F}"/>
              </a:ext>
            </a:extLst>
          </p:cNvPr>
          <p:cNvSpPr/>
          <p:nvPr/>
        </p:nvSpPr>
        <p:spPr>
          <a:xfrm>
            <a:off x="838201" y="8705156"/>
            <a:ext cx="2209800" cy="819509"/>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rgbClr val="FFFFFF"/>
                </a:solidFill>
              </a:rPr>
              <a:t>Mean of comments count:</a:t>
            </a:r>
          </a:p>
          <a:p>
            <a:pPr marL="0" lvl="0" indent="0" algn="ctr" rtl="0">
              <a:spcBef>
                <a:spcPts val="0"/>
              </a:spcBef>
              <a:spcAft>
                <a:spcPts val="0"/>
              </a:spcAft>
              <a:buNone/>
            </a:pPr>
            <a:r>
              <a:rPr lang="en-US" sz="1400" b="1" dirty="0">
                <a:solidFill>
                  <a:srgbClr val="FFFFFF"/>
                </a:solidFill>
              </a:rPr>
              <a:t>6 k </a:t>
            </a:r>
            <a:endParaRPr sz="1400" b="1" dirty="0">
              <a:solidFill>
                <a:srgbClr val="FFFFFF"/>
              </a:solidFill>
            </a:endParaRPr>
          </a:p>
        </p:txBody>
      </p:sp>
      <p:sp>
        <p:nvSpPr>
          <p:cNvPr id="21" name="Google Shape;64;p14">
            <a:extLst>
              <a:ext uri="{FF2B5EF4-FFF2-40B4-BE49-F238E27FC236}">
                <a16:creationId xmlns:a16="http://schemas.microsoft.com/office/drawing/2014/main" id="{9B0FD693-77C0-452D-8917-B402B7C98A46}"/>
              </a:ext>
            </a:extLst>
          </p:cNvPr>
          <p:cNvSpPr/>
          <p:nvPr/>
        </p:nvSpPr>
        <p:spPr>
          <a:xfrm>
            <a:off x="3681837" y="8622956"/>
            <a:ext cx="2416373" cy="901709"/>
          </a:xfrm>
          <a:prstGeom prst="flowChartAlternateProcess">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rgbClr val="FFFFFF"/>
                </a:solidFill>
              </a:rPr>
              <a:t>Mean of comments count:</a:t>
            </a:r>
          </a:p>
          <a:p>
            <a:pPr marL="0" lvl="0" indent="0" algn="ctr" rtl="0">
              <a:spcBef>
                <a:spcPts val="0"/>
              </a:spcBef>
              <a:spcAft>
                <a:spcPts val="0"/>
              </a:spcAft>
              <a:buNone/>
            </a:pPr>
            <a:r>
              <a:rPr lang="en-US" sz="1400" b="1" dirty="0">
                <a:solidFill>
                  <a:srgbClr val="FFFFFF"/>
                </a:solidFill>
              </a:rPr>
              <a:t>10  k </a:t>
            </a:r>
          </a:p>
          <a:p>
            <a:pPr marL="0" lvl="0" indent="0" algn="ctr" rtl="0">
              <a:spcBef>
                <a:spcPts val="0"/>
              </a:spcBef>
              <a:spcAft>
                <a:spcPts val="0"/>
              </a:spcAft>
              <a:buNone/>
            </a:pPr>
            <a:r>
              <a:rPr lang="en-US" sz="1400" b="1" dirty="0">
                <a:solidFill>
                  <a:srgbClr val="FFFFFF"/>
                </a:solidFill>
              </a:rPr>
              <a:t> (increase by 60%)</a:t>
            </a:r>
            <a:endParaRPr sz="1400" b="1" dirty="0">
              <a:solidFill>
                <a:srgbClr val="FFFFFF"/>
              </a:solidFill>
            </a:endParaRPr>
          </a:p>
        </p:txBody>
      </p:sp>
      <p:sp>
        <p:nvSpPr>
          <p:cNvPr id="22" name="AutoShape 3">
            <a:extLst>
              <a:ext uri="{FF2B5EF4-FFF2-40B4-BE49-F238E27FC236}">
                <a16:creationId xmlns:a16="http://schemas.microsoft.com/office/drawing/2014/main" id="{D573DBCF-2130-4D59-877F-6F6F544119E4}"/>
              </a:ext>
            </a:extLst>
          </p:cNvPr>
          <p:cNvSpPr/>
          <p:nvPr/>
        </p:nvSpPr>
        <p:spPr>
          <a:xfrm>
            <a:off x="12089255" y="2611608"/>
            <a:ext cx="5977702" cy="5233149"/>
          </a:xfrm>
          <a:prstGeom prst="rect">
            <a:avLst/>
          </a:prstGeom>
          <a:solidFill>
            <a:srgbClr val="E75847"/>
          </a:solidFill>
        </p:spPr>
      </p:sp>
      <p:sp>
        <p:nvSpPr>
          <p:cNvPr id="23" name="TextBox 10">
            <a:extLst>
              <a:ext uri="{FF2B5EF4-FFF2-40B4-BE49-F238E27FC236}">
                <a16:creationId xmlns:a16="http://schemas.microsoft.com/office/drawing/2014/main" id="{00A1D876-F85A-46B2-8D50-94D045A14D3E}"/>
              </a:ext>
            </a:extLst>
          </p:cNvPr>
          <p:cNvSpPr txBox="1"/>
          <p:nvPr/>
        </p:nvSpPr>
        <p:spPr>
          <a:xfrm>
            <a:off x="12692558" y="2772890"/>
            <a:ext cx="4792963" cy="690189"/>
          </a:xfrm>
          <a:prstGeom prst="rect">
            <a:avLst/>
          </a:prstGeom>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algn="ctr">
              <a:lnSpc>
                <a:spcPts val="6289"/>
              </a:lnSpc>
            </a:pPr>
            <a:r>
              <a:rPr lang="en-US" sz="3200" b="1" dirty="0">
                <a:solidFill>
                  <a:srgbClr val="79DEE3"/>
                </a:solidFill>
                <a:latin typeface="Tahoma" panose="020B0604030504040204" pitchFamily="34" charset="0"/>
                <a:ea typeface="Tahoma" panose="020B0604030504040204" pitchFamily="34" charset="0"/>
                <a:cs typeface="Tahoma" panose="020B0604030504040204" pitchFamily="34" charset="0"/>
              </a:rPr>
              <a:t>Behavior Differences</a:t>
            </a:r>
          </a:p>
        </p:txBody>
      </p:sp>
      <p:sp>
        <p:nvSpPr>
          <p:cNvPr id="24" name="TextBox 13">
            <a:extLst>
              <a:ext uri="{FF2B5EF4-FFF2-40B4-BE49-F238E27FC236}">
                <a16:creationId xmlns:a16="http://schemas.microsoft.com/office/drawing/2014/main" id="{B5C680FC-6E1E-4378-A038-7D3561212FA8}"/>
              </a:ext>
            </a:extLst>
          </p:cNvPr>
          <p:cNvSpPr txBox="1"/>
          <p:nvPr/>
        </p:nvSpPr>
        <p:spPr>
          <a:xfrm>
            <a:off x="12892170" y="3595550"/>
            <a:ext cx="4943080" cy="3808735"/>
          </a:xfrm>
          <a:prstGeom prst="rect">
            <a:avLst/>
          </a:prstGeom>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marL="342900" indent="-342900">
              <a:lnSpc>
                <a:spcPts val="3268"/>
              </a:lnSpc>
              <a:buFont typeface="Arial" panose="020B0604020202020204" pitchFamily="34" charset="0"/>
              <a:buChar char="•"/>
            </a:pPr>
            <a:r>
              <a:rPr lang="en-US" sz="2800" b="1" spc="197" dirty="0">
                <a:solidFill>
                  <a:srgbClr val="FFFFFF"/>
                </a:solidFill>
                <a:latin typeface="Tahoma" panose="020B0604030504040204" pitchFamily="34" charset="0"/>
                <a:ea typeface="Tahoma" panose="020B0604030504040204" pitchFamily="34" charset="0"/>
                <a:cs typeface="Tahoma" panose="020B0604030504040204" pitchFamily="34" charset="0"/>
              </a:rPr>
              <a:t>U.S users tend to have higher view counts and likes counts than Japanese users</a:t>
            </a:r>
          </a:p>
          <a:p>
            <a:pPr marL="342900" indent="-342900">
              <a:lnSpc>
                <a:spcPts val="3268"/>
              </a:lnSpc>
              <a:buFont typeface="Arial" panose="020B0604020202020204" pitchFamily="34" charset="0"/>
              <a:buChar char="•"/>
            </a:pPr>
            <a:endParaRPr lang="en-US" sz="2800" b="1" spc="197" dirty="0">
              <a:solidFill>
                <a:srgbClr val="FFFFFF"/>
              </a:solidFill>
              <a:latin typeface="Tahoma" panose="020B0604030504040204" pitchFamily="34" charset="0"/>
              <a:ea typeface="Tahoma" panose="020B0604030504040204" pitchFamily="34" charset="0"/>
              <a:cs typeface="Tahoma" panose="020B0604030504040204" pitchFamily="34" charset="0"/>
            </a:endParaRPr>
          </a:p>
          <a:p>
            <a:pPr marL="342900" indent="-342900">
              <a:lnSpc>
                <a:spcPts val="3268"/>
              </a:lnSpc>
              <a:buFont typeface="Arial" panose="020B0604020202020204" pitchFamily="34" charset="0"/>
              <a:buChar char="•"/>
            </a:pPr>
            <a:r>
              <a:rPr lang="en-US" sz="2800" b="1" spc="197" dirty="0">
                <a:solidFill>
                  <a:srgbClr val="FFFFFF"/>
                </a:solidFill>
                <a:latin typeface="Tahoma" panose="020B0604030504040204" pitchFamily="34" charset="0"/>
                <a:ea typeface="Tahoma" panose="020B0604030504040204" pitchFamily="34" charset="0"/>
                <a:cs typeface="Tahoma" panose="020B0604030504040204" pitchFamily="34" charset="0"/>
              </a:rPr>
              <a:t>U.S videos tend to receive more dislikes compared to Japan videos</a:t>
            </a:r>
            <a:endParaRPr lang="en-US" sz="2800" spc="197"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grpSp>
        <p:nvGrpSpPr>
          <p:cNvPr id="25" name="Group 4">
            <a:extLst>
              <a:ext uri="{FF2B5EF4-FFF2-40B4-BE49-F238E27FC236}">
                <a16:creationId xmlns:a16="http://schemas.microsoft.com/office/drawing/2014/main" id="{63D16A58-0917-45C1-A910-5549C8344F90}"/>
              </a:ext>
            </a:extLst>
          </p:cNvPr>
          <p:cNvGrpSpPr>
            <a:grpSpLocks noChangeAspect="1"/>
          </p:cNvGrpSpPr>
          <p:nvPr/>
        </p:nvGrpSpPr>
        <p:grpSpPr>
          <a:xfrm>
            <a:off x="11354664" y="4374001"/>
            <a:ext cx="1537505" cy="1538998"/>
            <a:chOff x="0" y="0"/>
            <a:chExt cx="6350000" cy="6350000"/>
          </a:xfrm>
          <a:solidFill>
            <a:srgbClr val="90C2C2"/>
          </a:solidFill>
        </p:grpSpPr>
        <p:sp>
          <p:nvSpPr>
            <p:cNvPr id="26" name="Freeform 5">
              <a:extLst>
                <a:ext uri="{FF2B5EF4-FFF2-40B4-BE49-F238E27FC236}">
                  <a16:creationId xmlns:a16="http://schemas.microsoft.com/office/drawing/2014/main" id="{F5122539-FDAA-4C12-A4DB-ADC0101D832A}"/>
                </a:ext>
              </a:extLst>
            </p:cNvPr>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pFill/>
          </p:spPr>
        </p:sp>
      </p:grpSp>
      <p:sp>
        <p:nvSpPr>
          <p:cNvPr id="27" name="TextBox 11">
            <a:extLst>
              <a:ext uri="{FF2B5EF4-FFF2-40B4-BE49-F238E27FC236}">
                <a16:creationId xmlns:a16="http://schemas.microsoft.com/office/drawing/2014/main" id="{114A7082-5FDF-45AB-BE82-77D332C8231C}"/>
              </a:ext>
            </a:extLst>
          </p:cNvPr>
          <p:cNvSpPr txBox="1"/>
          <p:nvPr/>
        </p:nvSpPr>
        <p:spPr>
          <a:xfrm>
            <a:off x="11623199" y="4521742"/>
            <a:ext cx="986554" cy="978176"/>
          </a:xfrm>
          <a:prstGeom prst="rect">
            <a:avLst/>
          </a:prstGeom>
        </p:spPr>
        <p:txBody>
          <a:bodyPr wrap="square" lIns="0" tIns="0" rIns="0" bIns="0" rtlCol="0" anchor="t">
            <a:spAutoFit/>
          </a:bodyPr>
          <a:lstStyle>
            <a:defPPr>
              <a:defRPr lang="en-US"/>
            </a:defPPr>
            <a:lvl1pPr marL="0" algn="l" defTabSz="1530797" rtl="0" eaLnBrk="1" latinLnBrk="0" hangingPunct="1">
              <a:defRPr sz="3013" kern="1200">
                <a:solidFill>
                  <a:schemeClr val="tx1"/>
                </a:solidFill>
                <a:latin typeface="+mn-lt"/>
                <a:ea typeface="+mn-ea"/>
                <a:cs typeface="+mn-cs"/>
              </a:defRPr>
            </a:lvl1pPr>
            <a:lvl2pPr marL="765399" algn="l" defTabSz="1530797" rtl="0" eaLnBrk="1" latinLnBrk="0" hangingPunct="1">
              <a:defRPr sz="3013" kern="1200">
                <a:solidFill>
                  <a:schemeClr val="tx1"/>
                </a:solidFill>
                <a:latin typeface="+mn-lt"/>
                <a:ea typeface="+mn-ea"/>
                <a:cs typeface="+mn-cs"/>
              </a:defRPr>
            </a:lvl2pPr>
            <a:lvl3pPr marL="1530797" algn="l" defTabSz="1530797" rtl="0" eaLnBrk="1" latinLnBrk="0" hangingPunct="1">
              <a:defRPr sz="3013" kern="1200">
                <a:solidFill>
                  <a:schemeClr val="tx1"/>
                </a:solidFill>
                <a:latin typeface="+mn-lt"/>
                <a:ea typeface="+mn-ea"/>
                <a:cs typeface="+mn-cs"/>
              </a:defRPr>
            </a:lvl3pPr>
            <a:lvl4pPr marL="2296196" algn="l" defTabSz="1530797" rtl="0" eaLnBrk="1" latinLnBrk="0" hangingPunct="1">
              <a:defRPr sz="3013" kern="1200">
                <a:solidFill>
                  <a:schemeClr val="tx1"/>
                </a:solidFill>
                <a:latin typeface="+mn-lt"/>
                <a:ea typeface="+mn-ea"/>
                <a:cs typeface="+mn-cs"/>
              </a:defRPr>
            </a:lvl4pPr>
            <a:lvl5pPr marL="3061594" algn="l" defTabSz="1530797" rtl="0" eaLnBrk="1" latinLnBrk="0" hangingPunct="1">
              <a:defRPr sz="3013" kern="1200">
                <a:solidFill>
                  <a:schemeClr val="tx1"/>
                </a:solidFill>
                <a:latin typeface="+mn-lt"/>
                <a:ea typeface="+mn-ea"/>
                <a:cs typeface="+mn-cs"/>
              </a:defRPr>
            </a:lvl5pPr>
            <a:lvl6pPr marL="3826993" algn="l" defTabSz="1530797" rtl="0" eaLnBrk="1" latinLnBrk="0" hangingPunct="1">
              <a:defRPr sz="3013" kern="1200">
                <a:solidFill>
                  <a:schemeClr val="tx1"/>
                </a:solidFill>
                <a:latin typeface="+mn-lt"/>
                <a:ea typeface="+mn-ea"/>
                <a:cs typeface="+mn-cs"/>
              </a:defRPr>
            </a:lvl6pPr>
            <a:lvl7pPr marL="4592391" algn="l" defTabSz="1530797" rtl="0" eaLnBrk="1" latinLnBrk="0" hangingPunct="1">
              <a:defRPr sz="3013" kern="1200">
                <a:solidFill>
                  <a:schemeClr val="tx1"/>
                </a:solidFill>
                <a:latin typeface="+mn-lt"/>
                <a:ea typeface="+mn-ea"/>
                <a:cs typeface="+mn-cs"/>
              </a:defRPr>
            </a:lvl7pPr>
            <a:lvl8pPr marL="5357790" algn="l" defTabSz="1530797" rtl="0" eaLnBrk="1" latinLnBrk="0" hangingPunct="1">
              <a:defRPr sz="3013" kern="1200">
                <a:solidFill>
                  <a:schemeClr val="tx1"/>
                </a:solidFill>
                <a:latin typeface="+mn-lt"/>
                <a:ea typeface="+mn-ea"/>
                <a:cs typeface="+mn-cs"/>
              </a:defRPr>
            </a:lvl8pPr>
            <a:lvl9pPr marL="6123188" algn="l" defTabSz="1530797" rtl="0" eaLnBrk="1" latinLnBrk="0" hangingPunct="1">
              <a:defRPr sz="3013" kern="1200">
                <a:solidFill>
                  <a:schemeClr val="tx1"/>
                </a:solidFill>
                <a:latin typeface="+mn-lt"/>
                <a:ea typeface="+mn-ea"/>
                <a:cs typeface="+mn-cs"/>
              </a:defRPr>
            </a:lvl9pPr>
          </a:lstStyle>
          <a:p>
            <a:pPr algn="ctr">
              <a:lnSpc>
                <a:spcPts val="8626"/>
              </a:lnSpc>
            </a:pPr>
            <a:r>
              <a:rPr lang="en-US" sz="6792" dirty="0">
                <a:solidFill>
                  <a:srgbClr val="E75847"/>
                </a:solidFill>
                <a:latin typeface="League Spartan"/>
              </a:rPr>
              <a:t>vs</a:t>
            </a:r>
          </a:p>
        </p:txBody>
      </p:sp>
    </p:spTree>
    <p:extLst>
      <p:ext uri="{BB962C8B-B14F-4D97-AF65-F5344CB8AC3E}">
        <p14:creationId xmlns:p14="http://schemas.microsoft.com/office/powerpoint/2010/main" val="3972511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2282</TotalTime>
  <Words>1536</Words>
  <Application>Microsoft Office PowerPoint</Application>
  <PresentationFormat>Custom</PresentationFormat>
  <Paragraphs>317</Paragraphs>
  <Slides>44</Slides>
  <Notes>17</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44</vt:i4>
      </vt:variant>
    </vt:vector>
  </HeadingPairs>
  <TitlesOfParts>
    <vt:vector size="61" baseType="lpstr">
      <vt:lpstr>Muli Bold Bold</vt:lpstr>
      <vt:lpstr>Arial</vt:lpstr>
      <vt:lpstr>Calibri</vt:lpstr>
      <vt:lpstr>Lato</vt:lpstr>
      <vt:lpstr>Muli Regular</vt:lpstr>
      <vt:lpstr>Muli Regular Bold</vt:lpstr>
      <vt:lpstr>Tahoma</vt:lpstr>
      <vt:lpstr>Roboto</vt:lpstr>
      <vt:lpstr>League Spartan</vt:lpstr>
      <vt:lpstr>Helvetica</vt:lpstr>
      <vt:lpstr>Calibri Light</vt:lpstr>
      <vt:lpstr>Helvetica Neue</vt:lpstr>
      <vt:lpstr>Office Theme</vt:lpstr>
      <vt:lpstr>Simple Light</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YouTube Videos Analysis</vt:lpstr>
      <vt:lpstr>Top 10 videos for the US/Japan </vt:lpstr>
      <vt:lpstr>Top 10 videos for the US /Japan</vt:lpstr>
      <vt:lpstr>Findings</vt:lpstr>
      <vt:lpstr>Top Trending videos in United States --The longest time for videos to go trending in the U.S</vt:lpstr>
      <vt:lpstr>Distribution of days for videos to go trending in 2018 – the US</vt:lpstr>
      <vt:lpstr>Distribution of days for videos to go trending in 2020 – the US</vt:lpstr>
      <vt:lpstr>Top Trending videos in Japan --The longest time for videos to go trending in Japan</vt:lpstr>
      <vt:lpstr>Distribution of days for videos to go trending in 2018 – Japan</vt:lpstr>
      <vt:lpstr>Distribution of days for videos to go trending in 2018 – Japan</vt:lpstr>
      <vt:lpstr>PowerPoint Presentation</vt:lpstr>
      <vt:lpstr>PowerPoint Presentation</vt:lpstr>
      <vt:lpstr>PowerPoint Presentation</vt:lpstr>
      <vt:lpstr>PowerPoint Presentation</vt:lpstr>
      <vt:lpstr>PowerPoint Presentation</vt:lpstr>
      <vt:lpstr>Relationship between Top Videos and Categories</vt:lpstr>
      <vt:lpstr>Relationship between Top Videos and Categories —Top 500 videos in the US &amp; Japan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Simple and Colorful Fun Geometric Company Meeting Presentation</dc:title>
  <dc:creator>Ying Zhang</dc:creator>
  <cp:lastModifiedBy>Ying Zhang</cp:lastModifiedBy>
  <cp:revision>139</cp:revision>
  <dcterms:created xsi:type="dcterms:W3CDTF">2006-08-16T00:00:00Z</dcterms:created>
  <dcterms:modified xsi:type="dcterms:W3CDTF">2020-12-02T02:55:55Z</dcterms:modified>
  <dc:identifier>DAEOrBygtd4</dc:identifier>
</cp:coreProperties>
</file>